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69" r:id="rId6"/>
    <p:sldId id="270" r:id="rId7"/>
    <p:sldId id="259" r:id="rId8"/>
    <p:sldId id="266" r:id="rId9"/>
    <p:sldId id="267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B87EEB-6C5F-7D47-9E99-03B5DA80934A}" v="2" dt="2022-12-07T04:34:53.680"/>
    <p1510:client id="{15CEF86B-82F7-AEB1-16D7-2EE514F2DBA2}" v="8" dt="2022-12-07T04:37:57.545"/>
    <p1510:client id="{34FE295B-6686-B055-94C4-175916E798BF}" v="1646" dt="2022-12-07T23:55:42.650"/>
    <p1510:client id="{45569AF7-2402-10A4-304E-F24F7FA50522}" v="3" dt="2022-12-10T17:50:28.293"/>
    <p1510:client id="{7301C384-CFA1-0D6A-0F1D-F98B1F8F3D97}" v="66" dt="2022-12-07T04:52:49.062"/>
    <p1510:client id="{9F228676-CF6A-1D48-BB85-BEE4F4467251}" v="346" dt="2022-12-07T23:39:57.141"/>
    <p1510:client id="{C3D47D76-0B31-8397-9F02-3D297678FC7A}" v="1" dt="2022-12-07T22:18:36.705"/>
    <p1510:client id="{D4FCCC10-298E-D1F0-A04E-B927C7342875}" v="1" dt="2022-12-07T22:57:45.967"/>
    <p1510:client id="{E2EE5603-4934-A372-4289-35642FBF2F3E}" v="48" dt="2022-12-07T04:30:30.539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4814-F2A7-D49F-986C-14F0E883D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74A77-2B17-44F5-A0E3-492F1D58A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5D5FE-33E0-A65E-4280-97A09F38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C6EE-6E8C-D646-81C8-C11172E59B7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23886-D670-3C83-8C55-0C4732C19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4F7F5-7D54-AD4B-0868-C9793EB6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5E0E6-1673-D04C-8119-89334B00F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E361-99CD-EDA4-6AAC-7E90AB19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4DD7B-8D2E-29B8-6CB7-C34777F3D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41852-0695-DEE2-FE53-FDD81D3BC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C6EE-6E8C-D646-81C8-C11172E59B7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D76E0-6C2C-A765-38CA-48997D4D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88072-0B50-BD7A-5BF4-FB25FB59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5E0E6-1673-D04C-8119-89334B00F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34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9C0F2F-5DE6-18E0-BC0D-667F54E74C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824A4-E093-4DBB-ED34-1A3C22022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A3DF8-4AAB-D7D1-DB20-F7EF49CE1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C6EE-6E8C-D646-81C8-C11172E59B7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96898-0A99-FB22-418A-02BC6675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158E8-E3BB-6C22-830C-1EB6AADD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5E0E6-1673-D04C-8119-89334B00F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4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08AE5-3C09-38C6-91A6-8F44D5B8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584EB-BCE8-CFA8-F55F-D1F92B931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665B3-E121-32EA-8129-9B680B559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C6EE-6E8C-D646-81C8-C11172E59B7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11621-FA44-2A2C-0618-08D1552F7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8ECEC-42E6-41C3-EE88-960BE2093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5E0E6-1673-D04C-8119-89334B00F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18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473D3-E474-915A-1BAD-D2906566E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0BA2C-603A-1900-94CE-D4E357EC6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8F02F-3133-DF07-2894-20865199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C6EE-6E8C-D646-81C8-C11172E59B7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0B101-4BB5-D43C-7C2A-90F5ECF76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84168-D9E4-6A03-2EE3-C0565B9DA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5E0E6-1673-D04C-8119-89334B00F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1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64D90-2695-D59D-0A60-13130F9D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FAC49-9C5C-CA62-1A63-11A2E9073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89B34-93AA-9D93-4AF3-C572048E1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0A537-0E71-291D-168C-A3759295A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C6EE-6E8C-D646-81C8-C11172E59B7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35559-B520-6AC3-3AD1-658FCEF57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FB52E-0A91-E3B4-6A91-4BEB8F3CD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5E0E6-1673-D04C-8119-89334B00F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29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A0076-73A6-D515-4506-64FFF5F1A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00345-A080-E757-88D4-1AA7ADE8C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7B98C-635C-7309-4AA4-785496FF3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D920C-5C9A-2791-DAB8-5AE6D5F56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A477C7-484A-6A22-16E7-C7FCAB4C39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67F038-AE48-F071-8204-88B94936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C6EE-6E8C-D646-81C8-C11172E59B7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A4144A-F362-7A08-62A2-3B3D66E87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00C3E3-ADDB-7C3E-EEE1-381CDACC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5E0E6-1673-D04C-8119-89334B00F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5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20B7-CC57-D627-12FD-AEB7F7405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CBF5E7-BAD6-393B-410D-4B7E4C32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C6EE-6E8C-D646-81C8-C11172E59B7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B798E5-F83F-A4BE-0148-91EE66E3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5866D-6CD8-F9C7-0BFF-E5C4C340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5E0E6-1673-D04C-8119-89334B00F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03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41679-E52A-87B2-0B39-218E0DD17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C6EE-6E8C-D646-81C8-C11172E59B7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836B1B-4409-8F12-51B3-7069C8BA0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2397F-7BEA-DDCF-730A-0A66A675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5E0E6-1673-D04C-8119-89334B00F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37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48C3E-CC86-7E3A-F83E-2A3FF2E49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692AD-E601-238E-29FD-AE12095C0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1D738-4842-4744-05C3-50C261DC1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92C5C-4DB8-534A-0515-354F852E9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C6EE-6E8C-D646-81C8-C11172E59B7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597A2-A2E7-EC03-0545-7E1A4D4C8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0F072-4335-1968-57BB-DF98119F1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5E0E6-1673-D04C-8119-89334B00F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67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689A1-A751-0FA5-DDDE-B8570635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7F2D63-DE6C-3D23-560C-D654E2458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AA3A4-284D-AA12-4BCC-6FC3EE5CA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593D3-3D22-D984-D92F-B55174B2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0C6EE-6E8C-D646-81C8-C11172E59B7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46DF7-2712-2DC3-909E-C7052647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7C922-FDED-5AED-888F-65C20EB0A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5E0E6-1673-D04C-8119-89334B00F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9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57FB3C-5A24-C576-D92C-B6805CAD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33FDD-12FC-C799-E001-B4BBD5FDB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7CE36-A1FC-6597-EB6E-AB3457510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0C6EE-6E8C-D646-81C8-C11172E59B74}" type="datetimeFigureOut">
              <a:rPr lang="en-US" smtClean="0"/>
              <a:t>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D6EC1-942F-1878-A7FC-87820EA37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806FE-3CB4-4000-CF08-D672CCAF8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5E0E6-1673-D04C-8119-89334B00F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8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981A49-33A9-F06A-370D-296522BC1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750" y="1717343"/>
            <a:ext cx="3984523" cy="9507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8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 5707 </a:t>
            </a:r>
            <a:b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b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Modeling for Information Professionals</a:t>
            </a:r>
            <a:br>
              <a:rPr lang="en-US" sz="18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3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3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258F58-F6FE-9D56-71CE-CBB6BB522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 vert="horz" lIns="91440" tIns="45720" rIns="91440" bIns="45720" rtlCol="0">
            <a:normAutofit/>
          </a:bodyPr>
          <a:lstStyle/>
          <a:p>
            <a:pPr marR="0">
              <a:spcAft>
                <a:spcPts val="0"/>
              </a:spcAft>
            </a:pPr>
            <a:r>
              <a:rPr lang="en-US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Aishni</a:t>
            </a:r>
            <a:r>
              <a:rPr lang="en-US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Renu</a:t>
            </a:r>
            <a:r>
              <a:rPr lang="en-US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Salla</a:t>
            </a:r>
          </a:p>
          <a:p>
            <a:pPr marR="0">
              <a:spcAft>
                <a:spcPts val="0"/>
              </a:spcAft>
            </a:pPr>
            <a:r>
              <a:rPr lang="en-US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Saipallavi</a:t>
            </a:r>
            <a:r>
              <a:rPr lang="en-US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Panga</a:t>
            </a:r>
          </a:p>
          <a:p>
            <a:pPr marR="0">
              <a:spcAft>
                <a:spcPts val="0"/>
              </a:spcAft>
            </a:pPr>
            <a:r>
              <a:rPr lang="en-US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Venkata Sri Ambica Mokarala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Stethoscope on a white coat">
            <a:extLst>
              <a:ext uri="{FF2B5EF4-FFF2-40B4-BE49-F238E27FC236}">
                <a16:creationId xmlns:a16="http://schemas.microsoft.com/office/drawing/2014/main" id="{48D7D78D-7662-19FA-FECB-32243016D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001" b="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1272FB-172B-E8F3-0DCE-A6FAC2D7A161}"/>
              </a:ext>
            </a:extLst>
          </p:cNvPr>
          <p:cNvSpPr txBox="1"/>
          <p:nvPr/>
        </p:nvSpPr>
        <p:spPr>
          <a:xfrm>
            <a:off x="5022328" y="2339667"/>
            <a:ext cx="7641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8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Hospital Database</a:t>
            </a:r>
            <a:endParaRPr lang="en-US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06020"/>
      </p:ext>
    </p:extLst>
  </p:cSld>
  <p:clrMapOvr>
    <a:masterClrMapping/>
  </p:clrMapOvr>
  <p:transition spd="slow">
    <p:push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983A2-9A54-7975-7D04-B2FB2E3D7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400" b="1" kern="1200">
                <a:latin typeface="Times New Roman"/>
                <a:cs typeface="Times New Roman"/>
              </a:rPr>
              <a:t>ERD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09027E3-E103-5C9C-86B2-CDA372626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9051" y="4553"/>
            <a:ext cx="8383422" cy="685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1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5F61399-504E-4EC2-9BE0-8BBAC4522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5F2F9FC-C1FE-4278-85D1-2F25E0903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7556683" cy="6858000"/>
            <a:chOff x="1" y="0"/>
            <a:chExt cx="12191996" cy="6858000"/>
          </a:xfrm>
        </p:grpSpPr>
        <p:sp useBgFill="1">
          <p:nvSpPr>
            <p:cNvPr id="31" name="Rectangle 30">
              <a:extLst>
                <a:ext uri="{FF2B5EF4-FFF2-40B4-BE49-F238E27FC236}">
                  <a16:creationId xmlns:a16="http://schemas.microsoft.com/office/drawing/2014/main" id="{C7DAC55B-0532-491D-A00D-543A7D3B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74240D1-50AA-4881-B8E8-FB5DA1865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6E19B8-6946-4650-88A2-207699C63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60555" y="613446"/>
            <a:ext cx="5235575" cy="5229225"/>
            <a:chOff x="5469352" y="613446"/>
            <a:chExt cx="5235575" cy="5229225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F9FAF7D1-02BB-4EE4-A00B-39EFFE47F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9352" y="613446"/>
              <a:ext cx="5235575" cy="5229225"/>
            </a:xfrm>
            <a:custGeom>
              <a:avLst/>
              <a:gdLst/>
              <a:ahLst/>
              <a:cxnLst/>
              <a:rect l="0" t="0" r="r" b="b"/>
              <a:pathLst>
                <a:path w="3298" h="3294">
                  <a:moveTo>
                    <a:pt x="1649" y="0"/>
                  </a:moveTo>
                  <a:lnTo>
                    <a:pt x="1681" y="3"/>
                  </a:lnTo>
                  <a:lnTo>
                    <a:pt x="1712" y="11"/>
                  </a:lnTo>
                  <a:lnTo>
                    <a:pt x="1742" y="23"/>
                  </a:lnTo>
                  <a:lnTo>
                    <a:pt x="1773" y="38"/>
                  </a:lnTo>
                  <a:lnTo>
                    <a:pt x="1802" y="55"/>
                  </a:lnTo>
                  <a:lnTo>
                    <a:pt x="1832" y="73"/>
                  </a:lnTo>
                  <a:lnTo>
                    <a:pt x="1862" y="89"/>
                  </a:lnTo>
                  <a:lnTo>
                    <a:pt x="1892" y="105"/>
                  </a:lnTo>
                  <a:lnTo>
                    <a:pt x="1921" y="117"/>
                  </a:lnTo>
                  <a:lnTo>
                    <a:pt x="1953" y="125"/>
                  </a:lnTo>
                  <a:lnTo>
                    <a:pt x="1984" y="129"/>
                  </a:lnTo>
                  <a:lnTo>
                    <a:pt x="2017" y="129"/>
                  </a:lnTo>
                  <a:lnTo>
                    <a:pt x="2051" y="127"/>
                  </a:lnTo>
                  <a:lnTo>
                    <a:pt x="2085" y="123"/>
                  </a:lnTo>
                  <a:lnTo>
                    <a:pt x="2119" y="118"/>
                  </a:lnTo>
                  <a:lnTo>
                    <a:pt x="2153" y="114"/>
                  </a:lnTo>
                  <a:lnTo>
                    <a:pt x="2187" y="111"/>
                  </a:lnTo>
                  <a:lnTo>
                    <a:pt x="2219" y="112"/>
                  </a:lnTo>
                  <a:lnTo>
                    <a:pt x="2250" y="116"/>
                  </a:lnTo>
                  <a:lnTo>
                    <a:pt x="2280" y="125"/>
                  </a:lnTo>
                  <a:lnTo>
                    <a:pt x="2305" y="138"/>
                  </a:lnTo>
                  <a:lnTo>
                    <a:pt x="2329" y="155"/>
                  </a:lnTo>
                  <a:lnTo>
                    <a:pt x="2350" y="175"/>
                  </a:lnTo>
                  <a:lnTo>
                    <a:pt x="2371" y="198"/>
                  </a:lnTo>
                  <a:lnTo>
                    <a:pt x="2390" y="222"/>
                  </a:lnTo>
                  <a:lnTo>
                    <a:pt x="2409" y="247"/>
                  </a:lnTo>
                  <a:lnTo>
                    <a:pt x="2428" y="272"/>
                  </a:lnTo>
                  <a:lnTo>
                    <a:pt x="2447" y="296"/>
                  </a:lnTo>
                  <a:lnTo>
                    <a:pt x="2467" y="319"/>
                  </a:lnTo>
                  <a:lnTo>
                    <a:pt x="2490" y="339"/>
                  </a:lnTo>
                  <a:lnTo>
                    <a:pt x="2512" y="357"/>
                  </a:lnTo>
                  <a:lnTo>
                    <a:pt x="2537" y="371"/>
                  </a:lnTo>
                  <a:lnTo>
                    <a:pt x="2564" y="383"/>
                  </a:lnTo>
                  <a:lnTo>
                    <a:pt x="2593" y="393"/>
                  </a:lnTo>
                  <a:lnTo>
                    <a:pt x="2623" y="402"/>
                  </a:lnTo>
                  <a:lnTo>
                    <a:pt x="2653" y="410"/>
                  </a:lnTo>
                  <a:lnTo>
                    <a:pt x="2684" y="418"/>
                  </a:lnTo>
                  <a:lnTo>
                    <a:pt x="2713" y="427"/>
                  </a:lnTo>
                  <a:lnTo>
                    <a:pt x="2742" y="437"/>
                  </a:lnTo>
                  <a:lnTo>
                    <a:pt x="2769" y="449"/>
                  </a:lnTo>
                  <a:lnTo>
                    <a:pt x="2793" y="464"/>
                  </a:lnTo>
                  <a:lnTo>
                    <a:pt x="2815" y="482"/>
                  </a:lnTo>
                  <a:lnTo>
                    <a:pt x="2833" y="504"/>
                  </a:lnTo>
                  <a:lnTo>
                    <a:pt x="2848" y="528"/>
                  </a:lnTo>
                  <a:lnTo>
                    <a:pt x="2860" y="555"/>
                  </a:lnTo>
                  <a:lnTo>
                    <a:pt x="2870" y="584"/>
                  </a:lnTo>
                  <a:lnTo>
                    <a:pt x="2879" y="613"/>
                  </a:lnTo>
                  <a:lnTo>
                    <a:pt x="2887" y="644"/>
                  </a:lnTo>
                  <a:lnTo>
                    <a:pt x="2895" y="674"/>
                  </a:lnTo>
                  <a:lnTo>
                    <a:pt x="2904" y="704"/>
                  </a:lnTo>
                  <a:lnTo>
                    <a:pt x="2914" y="733"/>
                  </a:lnTo>
                  <a:lnTo>
                    <a:pt x="2926" y="760"/>
                  </a:lnTo>
                  <a:lnTo>
                    <a:pt x="2940" y="785"/>
                  </a:lnTo>
                  <a:lnTo>
                    <a:pt x="2958" y="807"/>
                  </a:lnTo>
                  <a:lnTo>
                    <a:pt x="2978" y="830"/>
                  </a:lnTo>
                  <a:lnTo>
                    <a:pt x="3001" y="850"/>
                  </a:lnTo>
                  <a:lnTo>
                    <a:pt x="3025" y="869"/>
                  </a:lnTo>
                  <a:lnTo>
                    <a:pt x="3051" y="888"/>
                  </a:lnTo>
                  <a:lnTo>
                    <a:pt x="3076" y="907"/>
                  </a:lnTo>
                  <a:lnTo>
                    <a:pt x="3100" y="926"/>
                  </a:lnTo>
                  <a:lnTo>
                    <a:pt x="3123" y="947"/>
                  </a:lnTo>
                  <a:lnTo>
                    <a:pt x="3143" y="968"/>
                  </a:lnTo>
                  <a:lnTo>
                    <a:pt x="3160" y="992"/>
                  </a:lnTo>
                  <a:lnTo>
                    <a:pt x="3173" y="1017"/>
                  </a:lnTo>
                  <a:lnTo>
                    <a:pt x="3182" y="1047"/>
                  </a:lnTo>
                  <a:lnTo>
                    <a:pt x="3186" y="1078"/>
                  </a:lnTo>
                  <a:lnTo>
                    <a:pt x="3187" y="1110"/>
                  </a:lnTo>
                  <a:lnTo>
                    <a:pt x="3184" y="1144"/>
                  </a:lnTo>
                  <a:lnTo>
                    <a:pt x="3180" y="1178"/>
                  </a:lnTo>
                  <a:lnTo>
                    <a:pt x="3175" y="1212"/>
                  </a:lnTo>
                  <a:lnTo>
                    <a:pt x="3171" y="1246"/>
                  </a:lnTo>
                  <a:lnTo>
                    <a:pt x="3169" y="1280"/>
                  </a:lnTo>
                  <a:lnTo>
                    <a:pt x="3169" y="1313"/>
                  </a:lnTo>
                  <a:lnTo>
                    <a:pt x="3173" y="1344"/>
                  </a:lnTo>
                  <a:lnTo>
                    <a:pt x="3181" y="1375"/>
                  </a:lnTo>
                  <a:lnTo>
                    <a:pt x="3193" y="1404"/>
                  </a:lnTo>
                  <a:lnTo>
                    <a:pt x="3209" y="1434"/>
                  </a:lnTo>
                  <a:lnTo>
                    <a:pt x="3225" y="1464"/>
                  </a:lnTo>
                  <a:lnTo>
                    <a:pt x="3243" y="1494"/>
                  </a:lnTo>
                  <a:lnTo>
                    <a:pt x="3260" y="1523"/>
                  </a:lnTo>
                  <a:lnTo>
                    <a:pt x="3275" y="1554"/>
                  </a:lnTo>
                  <a:lnTo>
                    <a:pt x="3287" y="1584"/>
                  </a:lnTo>
                  <a:lnTo>
                    <a:pt x="3295" y="1615"/>
                  </a:lnTo>
                  <a:lnTo>
                    <a:pt x="3298" y="1647"/>
                  </a:lnTo>
                  <a:lnTo>
                    <a:pt x="3295" y="1679"/>
                  </a:lnTo>
                  <a:lnTo>
                    <a:pt x="3287" y="1710"/>
                  </a:lnTo>
                  <a:lnTo>
                    <a:pt x="3275" y="1740"/>
                  </a:lnTo>
                  <a:lnTo>
                    <a:pt x="3260" y="1771"/>
                  </a:lnTo>
                  <a:lnTo>
                    <a:pt x="3243" y="1800"/>
                  </a:lnTo>
                  <a:lnTo>
                    <a:pt x="3225" y="1830"/>
                  </a:lnTo>
                  <a:lnTo>
                    <a:pt x="3209" y="1860"/>
                  </a:lnTo>
                  <a:lnTo>
                    <a:pt x="3193" y="1890"/>
                  </a:lnTo>
                  <a:lnTo>
                    <a:pt x="3181" y="1919"/>
                  </a:lnTo>
                  <a:lnTo>
                    <a:pt x="3173" y="1950"/>
                  </a:lnTo>
                  <a:lnTo>
                    <a:pt x="3169" y="1981"/>
                  </a:lnTo>
                  <a:lnTo>
                    <a:pt x="3169" y="2014"/>
                  </a:lnTo>
                  <a:lnTo>
                    <a:pt x="3171" y="2048"/>
                  </a:lnTo>
                  <a:lnTo>
                    <a:pt x="3175" y="2082"/>
                  </a:lnTo>
                  <a:lnTo>
                    <a:pt x="3180" y="2116"/>
                  </a:lnTo>
                  <a:lnTo>
                    <a:pt x="3184" y="2150"/>
                  </a:lnTo>
                  <a:lnTo>
                    <a:pt x="3187" y="2184"/>
                  </a:lnTo>
                  <a:lnTo>
                    <a:pt x="3186" y="2216"/>
                  </a:lnTo>
                  <a:lnTo>
                    <a:pt x="3182" y="2247"/>
                  </a:lnTo>
                  <a:lnTo>
                    <a:pt x="3173" y="2277"/>
                  </a:lnTo>
                  <a:lnTo>
                    <a:pt x="3160" y="2302"/>
                  </a:lnTo>
                  <a:lnTo>
                    <a:pt x="3143" y="2326"/>
                  </a:lnTo>
                  <a:lnTo>
                    <a:pt x="3123" y="2347"/>
                  </a:lnTo>
                  <a:lnTo>
                    <a:pt x="3100" y="2368"/>
                  </a:lnTo>
                  <a:lnTo>
                    <a:pt x="3076" y="2387"/>
                  </a:lnTo>
                  <a:lnTo>
                    <a:pt x="3051" y="2406"/>
                  </a:lnTo>
                  <a:lnTo>
                    <a:pt x="3025" y="2425"/>
                  </a:lnTo>
                  <a:lnTo>
                    <a:pt x="3001" y="2444"/>
                  </a:lnTo>
                  <a:lnTo>
                    <a:pt x="2978" y="2464"/>
                  </a:lnTo>
                  <a:lnTo>
                    <a:pt x="2958" y="2487"/>
                  </a:lnTo>
                  <a:lnTo>
                    <a:pt x="2940" y="2509"/>
                  </a:lnTo>
                  <a:lnTo>
                    <a:pt x="2926" y="2534"/>
                  </a:lnTo>
                  <a:lnTo>
                    <a:pt x="2914" y="2561"/>
                  </a:lnTo>
                  <a:lnTo>
                    <a:pt x="2904" y="2590"/>
                  </a:lnTo>
                  <a:lnTo>
                    <a:pt x="2895" y="2620"/>
                  </a:lnTo>
                  <a:lnTo>
                    <a:pt x="2887" y="2650"/>
                  </a:lnTo>
                  <a:lnTo>
                    <a:pt x="2879" y="2681"/>
                  </a:lnTo>
                  <a:lnTo>
                    <a:pt x="2870" y="2710"/>
                  </a:lnTo>
                  <a:lnTo>
                    <a:pt x="2860" y="2739"/>
                  </a:lnTo>
                  <a:lnTo>
                    <a:pt x="2848" y="2766"/>
                  </a:lnTo>
                  <a:lnTo>
                    <a:pt x="2833" y="2790"/>
                  </a:lnTo>
                  <a:lnTo>
                    <a:pt x="2815" y="2812"/>
                  </a:lnTo>
                  <a:lnTo>
                    <a:pt x="2793" y="2830"/>
                  </a:lnTo>
                  <a:lnTo>
                    <a:pt x="2769" y="2845"/>
                  </a:lnTo>
                  <a:lnTo>
                    <a:pt x="2742" y="2857"/>
                  </a:lnTo>
                  <a:lnTo>
                    <a:pt x="2713" y="2867"/>
                  </a:lnTo>
                  <a:lnTo>
                    <a:pt x="2684" y="2876"/>
                  </a:lnTo>
                  <a:lnTo>
                    <a:pt x="2653" y="2884"/>
                  </a:lnTo>
                  <a:lnTo>
                    <a:pt x="2623" y="2892"/>
                  </a:lnTo>
                  <a:lnTo>
                    <a:pt x="2593" y="2901"/>
                  </a:lnTo>
                  <a:lnTo>
                    <a:pt x="2564" y="2911"/>
                  </a:lnTo>
                  <a:lnTo>
                    <a:pt x="2537" y="2923"/>
                  </a:lnTo>
                  <a:lnTo>
                    <a:pt x="2512" y="2937"/>
                  </a:lnTo>
                  <a:lnTo>
                    <a:pt x="2490" y="2955"/>
                  </a:lnTo>
                  <a:lnTo>
                    <a:pt x="2467" y="2975"/>
                  </a:lnTo>
                  <a:lnTo>
                    <a:pt x="2447" y="2998"/>
                  </a:lnTo>
                  <a:lnTo>
                    <a:pt x="2428" y="3022"/>
                  </a:lnTo>
                  <a:lnTo>
                    <a:pt x="2409" y="3047"/>
                  </a:lnTo>
                  <a:lnTo>
                    <a:pt x="2390" y="3072"/>
                  </a:lnTo>
                  <a:lnTo>
                    <a:pt x="2371" y="3096"/>
                  </a:lnTo>
                  <a:lnTo>
                    <a:pt x="2350" y="3119"/>
                  </a:lnTo>
                  <a:lnTo>
                    <a:pt x="2329" y="3139"/>
                  </a:lnTo>
                  <a:lnTo>
                    <a:pt x="2305" y="3156"/>
                  </a:lnTo>
                  <a:lnTo>
                    <a:pt x="2280" y="3169"/>
                  </a:lnTo>
                  <a:lnTo>
                    <a:pt x="2250" y="3178"/>
                  </a:lnTo>
                  <a:lnTo>
                    <a:pt x="2219" y="3182"/>
                  </a:lnTo>
                  <a:lnTo>
                    <a:pt x="2187" y="3183"/>
                  </a:lnTo>
                  <a:lnTo>
                    <a:pt x="2153" y="3180"/>
                  </a:lnTo>
                  <a:lnTo>
                    <a:pt x="2119" y="3176"/>
                  </a:lnTo>
                  <a:lnTo>
                    <a:pt x="2085" y="3171"/>
                  </a:lnTo>
                  <a:lnTo>
                    <a:pt x="2051" y="3167"/>
                  </a:lnTo>
                  <a:lnTo>
                    <a:pt x="2017" y="3165"/>
                  </a:lnTo>
                  <a:lnTo>
                    <a:pt x="1984" y="3165"/>
                  </a:lnTo>
                  <a:lnTo>
                    <a:pt x="1953" y="3169"/>
                  </a:lnTo>
                  <a:lnTo>
                    <a:pt x="1921" y="3177"/>
                  </a:lnTo>
                  <a:lnTo>
                    <a:pt x="1892" y="3189"/>
                  </a:lnTo>
                  <a:lnTo>
                    <a:pt x="1862" y="3205"/>
                  </a:lnTo>
                  <a:lnTo>
                    <a:pt x="1832" y="3221"/>
                  </a:lnTo>
                  <a:lnTo>
                    <a:pt x="1802" y="3239"/>
                  </a:lnTo>
                  <a:lnTo>
                    <a:pt x="1773" y="3256"/>
                  </a:lnTo>
                  <a:lnTo>
                    <a:pt x="1742" y="3271"/>
                  </a:lnTo>
                  <a:lnTo>
                    <a:pt x="1712" y="3283"/>
                  </a:lnTo>
                  <a:lnTo>
                    <a:pt x="1681" y="3291"/>
                  </a:lnTo>
                  <a:lnTo>
                    <a:pt x="1649" y="3294"/>
                  </a:lnTo>
                  <a:lnTo>
                    <a:pt x="1617" y="3291"/>
                  </a:lnTo>
                  <a:lnTo>
                    <a:pt x="1586" y="3283"/>
                  </a:lnTo>
                  <a:lnTo>
                    <a:pt x="1556" y="3271"/>
                  </a:lnTo>
                  <a:lnTo>
                    <a:pt x="1525" y="3256"/>
                  </a:lnTo>
                  <a:lnTo>
                    <a:pt x="1496" y="3239"/>
                  </a:lnTo>
                  <a:lnTo>
                    <a:pt x="1466" y="3221"/>
                  </a:lnTo>
                  <a:lnTo>
                    <a:pt x="1436" y="3205"/>
                  </a:lnTo>
                  <a:lnTo>
                    <a:pt x="1406" y="3189"/>
                  </a:lnTo>
                  <a:lnTo>
                    <a:pt x="1376" y="3177"/>
                  </a:lnTo>
                  <a:lnTo>
                    <a:pt x="1345" y="3169"/>
                  </a:lnTo>
                  <a:lnTo>
                    <a:pt x="1314" y="3165"/>
                  </a:lnTo>
                  <a:lnTo>
                    <a:pt x="1281" y="3165"/>
                  </a:lnTo>
                  <a:lnTo>
                    <a:pt x="1247" y="3167"/>
                  </a:lnTo>
                  <a:lnTo>
                    <a:pt x="1213" y="3171"/>
                  </a:lnTo>
                  <a:lnTo>
                    <a:pt x="1179" y="3176"/>
                  </a:lnTo>
                  <a:lnTo>
                    <a:pt x="1145" y="3180"/>
                  </a:lnTo>
                  <a:lnTo>
                    <a:pt x="1111" y="3183"/>
                  </a:lnTo>
                  <a:lnTo>
                    <a:pt x="1079" y="3182"/>
                  </a:lnTo>
                  <a:lnTo>
                    <a:pt x="1048" y="3178"/>
                  </a:lnTo>
                  <a:lnTo>
                    <a:pt x="1018" y="3169"/>
                  </a:lnTo>
                  <a:lnTo>
                    <a:pt x="993" y="3156"/>
                  </a:lnTo>
                  <a:lnTo>
                    <a:pt x="969" y="3139"/>
                  </a:lnTo>
                  <a:lnTo>
                    <a:pt x="948" y="3119"/>
                  </a:lnTo>
                  <a:lnTo>
                    <a:pt x="927" y="3096"/>
                  </a:lnTo>
                  <a:lnTo>
                    <a:pt x="908" y="3072"/>
                  </a:lnTo>
                  <a:lnTo>
                    <a:pt x="889" y="3047"/>
                  </a:lnTo>
                  <a:lnTo>
                    <a:pt x="870" y="3022"/>
                  </a:lnTo>
                  <a:lnTo>
                    <a:pt x="851" y="2998"/>
                  </a:lnTo>
                  <a:lnTo>
                    <a:pt x="831" y="2975"/>
                  </a:lnTo>
                  <a:lnTo>
                    <a:pt x="808" y="2955"/>
                  </a:lnTo>
                  <a:lnTo>
                    <a:pt x="786" y="2937"/>
                  </a:lnTo>
                  <a:lnTo>
                    <a:pt x="761" y="2923"/>
                  </a:lnTo>
                  <a:lnTo>
                    <a:pt x="734" y="2911"/>
                  </a:lnTo>
                  <a:lnTo>
                    <a:pt x="705" y="2901"/>
                  </a:lnTo>
                  <a:lnTo>
                    <a:pt x="675" y="2892"/>
                  </a:lnTo>
                  <a:lnTo>
                    <a:pt x="645" y="2884"/>
                  </a:lnTo>
                  <a:lnTo>
                    <a:pt x="614" y="2876"/>
                  </a:lnTo>
                  <a:lnTo>
                    <a:pt x="585" y="2867"/>
                  </a:lnTo>
                  <a:lnTo>
                    <a:pt x="556" y="2857"/>
                  </a:lnTo>
                  <a:lnTo>
                    <a:pt x="529" y="2845"/>
                  </a:lnTo>
                  <a:lnTo>
                    <a:pt x="505" y="2830"/>
                  </a:lnTo>
                  <a:lnTo>
                    <a:pt x="483" y="2812"/>
                  </a:lnTo>
                  <a:lnTo>
                    <a:pt x="465" y="2790"/>
                  </a:lnTo>
                  <a:lnTo>
                    <a:pt x="450" y="2766"/>
                  </a:lnTo>
                  <a:lnTo>
                    <a:pt x="438" y="2739"/>
                  </a:lnTo>
                  <a:lnTo>
                    <a:pt x="428" y="2710"/>
                  </a:lnTo>
                  <a:lnTo>
                    <a:pt x="419" y="2681"/>
                  </a:lnTo>
                  <a:lnTo>
                    <a:pt x="411" y="2650"/>
                  </a:lnTo>
                  <a:lnTo>
                    <a:pt x="403" y="2620"/>
                  </a:lnTo>
                  <a:lnTo>
                    <a:pt x="394" y="2590"/>
                  </a:lnTo>
                  <a:lnTo>
                    <a:pt x="384" y="2561"/>
                  </a:lnTo>
                  <a:lnTo>
                    <a:pt x="372" y="2534"/>
                  </a:lnTo>
                  <a:lnTo>
                    <a:pt x="358" y="2509"/>
                  </a:lnTo>
                  <a:lnTo>
                    <a:pt x="340" y="2487"/>
                  </a:lnTo>
                  <a:lnTo>
                    <a:pt x="320" y="2464"/>
                  </a:lnTo>
                  <a:lnTo>
                    <a:pt x="297" y="2444"/>
                  </a:lnTo>
                  <a:lnTo>
                    <a:pt x="272" y="2425"/>
                  </a:lnTo>
                  <a:lnTo>
                    <a:pt x="247" y="2406"/>
                  </a:lnTo>
                  <a:lnTo>
                    <a:pt x="222" y="2387"/>
                  </a:lnTo>
                  <a:lnTo>
                    <a:pt x="198" y="2368"/>
                  </a:lnTo>
                  <a:lnTo>
                    <a:pt x="175" y="2347"/>
                  </a:lnTo>
                  <a:lnTo>
                    <a:pt x="155" y="2326"/>
                  </a:lnTo>
                  <a:lnTo>
                    <a:pt x="138" y="2302"/>
                  </a:lnTo>
                  <a:lnTo>
                    <a:pt x="125" y="2277"/>
                  </a:lnTo>
                  <a:lnTo>
                    <a:pt x="116" y="2247"/>
                  </a:lnTo>
                  <a:lnTo>
                    <a:pt x="112" y="2216"/>
                  </a:lnTo>
                  <a:lnTo>
                    <a:pt x="111" y="2184"/>
                  </a:lnTo>
                  <a:lnTo>
                    <a:pt x="114" y="2150"/>
                  </a:lnTo>
                  <a:lnTo>
                    <a:pt x="118" y="2116"/>
                  </a:lnTo>
                  <a:lnTo>
                    <a:pt x="123" y="2082"/>
                  </a:lnTo>
                  <a:lnTo>
                    <a:pt x="127" y="2048"/>
                  </a:lnTo>
                  <a:lnTo>
                    <a:pt x="129" y="2014"/>
                  </a:lnTo>
                  <a:lnTo>
                    <a:pt x="129" y="1981"/>
                  </a:lnTo>
                  <a:lnTo>
                    <a:pt x="125" y="1950"/>
                  </a:lnTo>
                  <a:lnTo>
                    <a:pt x="117" y="1919"/>
                  </a:lnTo>
                  <a:lnTo>
                    <a:pt x="105" y="1890"/>
                  </a:lnTo>
                  <a:lnTo>
                    <a:pt x="90" y="1860"/>
                  </a:lnTo>
                  <a:lnTo>
                    <a:pt x="73" y="1830"/>
                  </a:lnTo>
                  <a:lnTo>
                    <a:pt x="55" y="1800"/>
                  </a:lnTo>
                  <a:lnTo>
                    <a:pt x="38" y="1771"/>
                  </a:lnTo>
                  <a:lnTo>
                    <a:pt x="23" y="1740"/>
                  </a:lnTo>
                  <a:lnTo>
                    <a:pt x="11" y="1710"/>
                  </a:lnTo>
                  <a:lnTo>
                    <a:pt x="3" y="1679"/>
                  </a:lnTo>
                  <a:lnTo>
                    <a:pt x="0" y="1647"/>
                  </a:lnTo>
                  <a:lnTo>
                    <a:pt x="3" y="1615"/>
                  </a:lnTo>
                  <a:lnTo>
                    <a:pt x="11" y="1584"/>
                  </a:lnTo>
                  <a:lnTo>
                    <a:pt x="23" y="1554"/>
                  </a:lnTo>
                  <a:lnTo>
                    <a:pt x="38" y="1523"/>
                  </a:lnTo>
                  <a:lnTo>
                    <a:pt x="55" y="1494"/>
                  </a:lnTo>
                  <a:lnTo>
                    <a:pt x="73" y="1464"/>
                  </a:lnTo>
                  <a:lnTo>
                    <a:pt x="90" y="1434"/>
                  </a:lnTo>
                  <a:lnTo>
                    <a:pt x="105" y="1404"/>
                  </a:lnTo>
                  <a:lnTo>
                    <a:pt x="117" y="1375"/>
                  </a:lnTo>
                  <a:lnTo>
                    <a:pt x="125" y="1344"/>
                  </a:lnTo>
                  <a:lnTo>
                    <a:pt x="129" y="1313"/>
                  </a:lnTo>
                  <a:lnTo>
                    <a:pt x="129" y="1280"/>
                  </a:lnTo>
                  <a:lnTo>
                    <a:pt x="127" y="1246"/>
                  </a:lnTo>
                  <a:lnTo>
                    <a:pt x="123" y="1212"/>
                  </a:lnTo>
                  <a:lnTo>
                    <a:pt x="118" y="1178"/>
                  </a:lnTo>
                  <a:lnTo>
                    <a:pt x="114" y="1144"/>
                  </a:lnTo>
                  <a:lnTo>
                    <a:pt x="111" y="1110"/>
                  </a:lnTo>
                  <a:lnTo>
                    <a:pt x="112" y="1078"/>
                  </a:lnTo>
                  <a:lnTo>
                    <a:pt x="116" y="1047"/>
                  </a:lnTo>
                  <a:lnTo>
                    <a:pt x="125" y="1017"/>
                  </a:lnTo>
                  <a:lnTo>
                    <a:pt x="138" y="992"/>
                  </a:lnTo>
                  <a:lnTo>
                    <a:pt x="155" y="968"/>
                  </a:lnTo>
                  <a:lnTo>
                    <a:pt x="175" y="947"/>
                  </a:lnTo>
                  <a:lnTo>
                    <a:pt x="198" y="926"/>
                  </a:lnTo>
                  <a:lnTo>
                    <a:pt x="222" y="907"/>
                  </a:lnTo>
                  <a:lnTo>
                    <a:pt x="247" y="888"/>
                  </a:lnTo>
                  <a:lnTo>
                    <a:pt x="272" y="869"/>
                  </a:lnTo>
                  <a:lnTo>
                    <a:pt x="297" y="850"/>
                  </a:lnTo>
                  <a:lnTo>
                    <a:pt x="320" y="830"/>
                  </a:lnTo>
                  <a:lnTo>
                    <a:pt x="340" y="807"/>
                  </a:lnTo>
                  <a:lnTo>
                    <a:pt x="358" y="785"/>
                  </a:lnTo>
                  <a:lnTo>
                    <a:pt x="372" y="760"/>
                  </a:lnTo>
                  <a:lnTo>
                    <a:pt x="384" y="733"/>
                  </a:lnTo>
                  <a:lnTo>
                    <a:pt x="394" y="704"/>
                  </a:lnTo>
                  <a:lnTo>
                    <a:pt x="403" y="674"/>
                  </a:lnTo>
                  <a:lnTo>
                    <a:pt x="411" y="644"/>
                  </a:lnTo>
                  <a:lnTo>
                    <a:pt x="419" y="613"/>
                  </a:lnTo>
                  <a:lnTo>
                    <a:pt x="428" y="584"/>
                  </a:lnTo>
                  <a:lnTo>
                    <a:pt x="438" y="555"/>
                  </a:lnTo>
                  <a:lnTo>
                    <a:pt x="450" y="528"/>
                  </a:lnTo>
                  <a:lnTo>
                    <a:pt x="465" y="504"/>
                  </a:lnTo>
                  <a:lnTo>
                    <a:pt x="483" y="482"/>
                  </a:lnTo>
                  <a:lnTo>
                    <a:pt x="505" y="464"/>
                  </a:lnTo>
                  <a:lnTo>
                    <a:pt x="529" y="449"/>
                  </a:lnTo>
                  <a:lnTo>
                    <a:pt x="556" y="437"/>
                  </a:lnTo>
                  <a:lnTo>
                    <a:pt x="585" y="427"/>
                  </a:lnTo>
                  <a:lnTo>
                    <a:pt x="614" y="418"/>
                  </a:lnTo>
                  <a:lnTo>
                    <a:pt x="645" y="410"/>
                  </a:lnTo>
                  <a:lnTo>
                    <a:pt x="675" y="402"/>
                  </a:lnTo>
                  <a:lnTo>
                    <a:pt x="705" y="393"/>
                  </a:lnTo>
                  <a:lnTo>
                    <a:pt x="734" y="383"/>
                  </a:lnTo>
                  <a:lnTo>
                    <a:pt x="761" y="371"/>
                  </a:lnTo>
                  <a:lnTo>
                    <a:pt x="786" y="357"/>
                  </a:lnTo>
                  <a:lnTo>
                    <a:pt x="808" y="339"/>
                  </a:lnTo>
                  <a:lnTo>
                    <a:pt x="831" y="319"/>
                  </a:lnTo>
                  <a:lnTo>
                    <a:pt x="851" y="296"/>
                  </a:lnTo>
                  <a:lnTo>
                    <a:pt x="870" y="272"/>
                  </a:lnTo>
                  <a:lnTo>
                    <a:pt x="889" y="247"/>
                  </a:lnTo>
                  <a:lnTo>
                    <a:pt x="908" y="222"/>
                  </a:lnTo>
                  <a:lnTo>
                    <a:pt x="927" y="198"/>
                  </a:lnTo>
                  <a:lnTo>
                    <a:pt x="948" y="175"/>
                  </a:lnTo>
                  <a:lnTo>
                    <a:pt x="969" y="155"/>
                  </a:lnTo>
                  <a:lnTo>
                    <a:pt x="993" y="138"/>
                  </a:lnTo>
                  <a:lnTo>
                    <a:pt x="1018" y="125"/>
                  </a:lnTo>
                  <a:lnTo>
                    <a:pt x="1048" y="116"/>
                  </a:lnTo>
                  <a:lnTo>
                    <a:pt x="1079" y="112"/>
                  </a:lnTo>
                  <a:lnTo>
                    <a:pt x="1111" y="111"/>
                  </a:lnTo>
                  <a:lnTo>
                    <a:pt x="1145" y="114"/>
                  </a:lnTo>
                  <a:lnTo>
                    <a:pt x="1179" y="118"/>
                  </a:lnTo>
                  <a:lnTo>
                    <a:pt x="1213" y="123"/>
                  </a:lnTo>
                  <a:lnTo>
                    <a:pt x="1247" y="127"/>
                  </a:lnTo>
                  <a:lnTo>
                    <a:pt x="1281" y="129"/>
                  </a:lnTo>
                  <a:lnTo>
                    <a:pt x="1314" y="129"/>
                  </a:lnTo>
                  <a:lnTo>
                    <a:pt x="1345" y="125"/>
                  </a:lnTo>
                  <a:lnTo>
                    <a:pt x="1376" y="117"/>
                  </a:lnTo>
                  <a:lnTo>
                    <a:pt x="1406" y="105"/>
                  </a:lnTo>
                  <a:lnTo>
                    <a:pt x="1436" y="89"/>
                  </a:lnTo>
                  <a:lnTo>
                    <a:pt x="1466" y="73"/>
                  </a:lnTo>
                  <a:lnTo>
                    <a:pt x="1496" y="55"/>
                  </a:lnTo>
                  <a:lnTo>
                    <a:pt x="1525" y="38"/>
                  </a:lnTo>
                  <a:lnTo>
                    <a:pt x="1556" y="23"/>
                  </a:lnTo>
                  <a:lnTo>
                    <a:pt x="1586" y="11"/>
                  </a:lnTo>
                  <a:lnTo>
                    <a:pt x="1617" y="3"/>
                  </a:lnTo>
                  <a:lnTo>
                    <a:pt x="1649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A5C351FE-9698-48C6-B7A1-8EBB1CC9E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9352" y="613446"/>
              <a:ext cx="5235575" cy="5229225"/>
            </a:xfrm>
            <a:custGeom>
              <a:avLst/>
              <a:gdLst/>
              <a:ahLst/>
              <a:cxnLst/>
              <a:rect l="0" t="0" r="r" b="b"/>
              <a:pathLst>
                <a:path w="3298" h="3294">
                  <a:moveTo>
                    <a:pt x="1649" y="0"/>
                  </a:moveTo>
                  <a:lnTo>
                    <a:pt x="1681" y="3"/>
                  </a:lnTo>
                  <a:lnTo>
                    <a:pt x="1712" y="11"/>
                  </a:lnTo>
                  <a:lnTo>
                    <a:pt x="1742" y="23"/>
                  </a:lnTo>
                  <a:lnTo>
                    <a:pt x="1773" y="38"/>
                  </a:lnTo>
                  <a:lnTo>
                    <a:pt x="1802" y="55"/>
                  </a:lnTo>
                  <a:lnTo>
                    <a:pt x="1832" y="73"/>
                  </a:lnTo>
                  <a:lnTo>
                    <a:pt x="1862" y="89"/>
                  </a:lnTo>
                  <a:lnTo>
                    <a:pt x="1892" y="105"/>
                  </a:lnTo>
                  <a:lnTo>
                    <a:pt x="1921" y="117"/>
                  </a:lnTo>
                  <a:lnTo>
                    <a:pt x="1953" y="125"/>
                  </a:lnTo>
                  <a:lnTo>
                    <a:pt x="1984" y="129"/>
                  </a:lnTo>
                  <a:lnTo>
                    <a:pt x="2017" y="129"/>
                  </a:lnTo>
                  <a:lnTo>
                    <a:pt x="2051" y="127"/>
                  </a:lnTo>
                  <a:lnTo>
                    <a:pt x="2085" y="123"/>
                  </a:lnTo>
                  <a:lnTo>
                    <a:pt x="2119" y="118"/>
                  </a:lnTo>
                  <a:lnTo>
                    <a:pt x="2153" y="114"/>
                  </a:lnTo>
                  <a:lnTo>
                    <a:pt x="2187" y="111"/>
                  </a:lnTo>
                  <a:lnTo>
                    <a:pt x="2219" y="112"/>
                  </a:lnTo>
                  <a:lnTo>
                    <a:pt x="2250" y="116"/>
                  </a:lnTo>
                  <a:lnTo>
                    <a:pt x="2280" y="125"/>
                  </a:lnTo>
                  <a:lnTo>
                    <a:pt x="2305" y="138"/>
                  </a:lnTo>
                  <a:lnTo>
                    <a:pt x="2329" y="155"/>
                  </a:lnTo>
                  <a:lnTo>
                    <a:pt x="2350" y="175"/>
                  </a:lnTo>
                  <a:lnTo>
                    <a:pt x="2371" y="198"/>
                  </a:lnTo>
                  <a:lnTo>
                    <a:pt x="2390" y="222"/>
                  </a:lnTo>
                  <a:lnTo>
                    <a:pt x="2409" y="247"/>
                  </a:lnTo>
                  <a:lnTo>
                    <a:pt x="2428" y="272"/>
                  </a:lnTo>
                  <a:lnTo>
                    <a:pt x="2447" y="296"/>
                  </a:lnTo>
                  <a:lnTo>
                    <a:pt x="2467" y="319"/>
                  </a:lnTo>
                  <a:lnTo>
                    <a:pt x="2490" y="339"/>
                  </a:lnTo>
                  <a:lnTo>
                    <a:pt x="2512" y="357"/>
                  </a:lnTo>
                  <a:lnTo>
                    <a:pt x="2537" y="371"/>
                  </a:lnTo>
                  <a:lnTo>
                    <a:pt x="2564" y="383"/>
                  </a:lnTo>
                  <a:lnTo>
                    <a:pt x="2593" y="393"/>
                  </a:lnTo>
                  <a:lnTo>
                    <a:pt x="2623" y="402"/>
                  </a:lnTo>
                  <a:lnTo>
                    <a:pt x="2653" y="410"/>
                  </a:lnTo>
                  <a:lnTo>
                    <a:pt x="2684" y="418"/>
                  </a:lnTo>
                  <a:lnTo>
                    <a:pt x="2713" y="427"/>
                  </a:lnTo>
                  <a:lnTo>
                    <a:pt x="2742" y="437"/>
                  </a:lnTo>
                  <a:lnTo>
                    <a:pt x="2769" y="449"/>
                  </a:lnTo>
                  <a:lnTo>
                    <a:pt x="2793" y="464"/>
                  </a:lnTo>
                  <a:lnTo>
                    <a:pt x="2815" y="482"/>
                  </a:lnTo>
                  <a:lnTo>
                    <a:pt x="2833" y="504"/>
                  </a:lnTo>
                  <a:lnTo>
                    <a:pt x="2848" y="528"/>
                  </a:lnTo>
                  <a:lnTo>
                    <a:pt x="2860" y="555"/>
                  </a:lnTo>
                  <a:lnTo>
                    <a:pt x="2870" y="584"/>
                  </a:lnTo>
                  <a:lnTo>
                    <a:pt x="2879" y="613"/>
                  </a:lnTo>
                  <a:lnTo>
                    <a:pt x="2887" y="644"/>
                  </a:lnTo>
                  <a:lnTo>
                    <a:pt x="2895" y="674"/>
                  </a:lnTo>
                  <a:lnTo>
                    <a:pt x="2904" y="704"/>
                  </a:lnTo>
                  <a:lnTo>
                    <a:pt x="2914" y="733"/>
                  </a:lnTo>
                  <a:lnTo>
                    <a:pt x="2926" y="760"/>
                  </a:lnTo>
                  <a:lnTo>
                    <a:pt x="2940" y="785"/>
                  </a:lnTo>
                  <a:lnTo>
                    <a:pt x="2958" y="807"/>
                  </a:lnTo>
                  <a:lnTo>
                    <a:pt x="2978" y="830"/>
                  </a:lnTo>
                  <a:lnTo>
                    <a:pt x="3001" y="850"/>
                  </a:lnTo>
                  <a:lnTo>
                    <a:pt x="3025" y="869"/>
                  </a:lnTo>
                  <a:lnTo>
                    <a:pt x="3051" y="888"/>
                  </a:lnTo>
                  <a:lnTo>
                    <a:pt x="3076" y="907"/>
                  </a:lnTo>
                  <a:lnTo>
                    <a:pt x="3100" y="926"/>
                  </a:lnTo>
                  <a:lnTo>
                    <a:pt x="3123" y="947"/>
                  </a:lnTo>
                  <a:lnTo>
                    <a:pt x="3143" y="968"/>
                  </a:lnTo>
                  <a:lnTo>
                    <a:pt x="3160" y="992"/>
                  </a:lnTo>
                  <a:lnTo>
                    <a:pt x="3173" y="1017"/>
                  </a:lnTo>
                  <a:lnTo>
                    <a:pt x="3182" y="1047"/>
                  </a:lnTo>
                  <a:lnTo>
                    <a:pt x="3186" y="1078"/>
                  </a:lnTo>
                  <a:lnTo>
                    <a:pt x="3187" y="1110"/>
                  </a:lnTo>
                  <a:lnTo>
                    <a:pt x="3184" y="1144"/>
                  </a:lnTo>
                  <a:lnTo>
                    <a:pt x="3180" y="1178"/>
                  </a:lnTo>
                  <a:lnTo>
                    <a:pt x="3175" y="1212"/>
                  </a:lnTo>
                  <a:lnTo>
                    <a:pt x="3171" y="1246"/>
                  </a:lnTo>
                  <a:lnTo>
                    <a:pt x="3169" y="1280"/>
                  </a:lnTo>
                  <a:lnTo>
                    <a:pt x="3169" y="1313"/>
                  </a:lnTo>
                  <a:lnTo>
                    <a:pt x="3173" y="1344"/>
                  </a:lnTo>
                  <a:lnTo>
                    <a:pt x="3181" y="1375"/>
                  </a:lnTo>
                  <a:lnTo>
                    <a:pt x="3193" y="1404"/>
                  </a:lnTo>
                  <a:lnTo>
                    <a:pt x="3209" y="1434"/>
                  </a:lnTo>
                  <a:lnTo>
                    <a:pt x="3225" y="1464"/>
                  </a:lnTo>
                  <a:lnTo>
                    <a:pt x="3243" y="1494"/>
                  </a:lnTo>
                  <a:lnTo>
                    <a:pt x="3260" y="1523"/>
                  </a:lnTo>
                  <a:lnTo>
                    <a:pt x="3275" y="1554"/>
                  </a:lnTo>
                  <a:lnTo>
                    <a:pt x="3287" y="1584"/>
                  </a:lnTo>
                  <a:lnTo>
                    <a:pt x="3295" y="1615"/>
                  </a:lnTo>
                  <a:lnTo>
                    <a:pt x="3298" y="1647"/>
                  </a:lnTo>
                  <a:lnTo>
                    <a:pt x="3295" y="1679"/>
                  </a:lnTo>
                  <a:lnTo>
                    <a:pt x="3287" y="1710"/>
                  </a:lnTo>
                  <a:lnTo>
                    <a:pt x="3275" y="1740"/>
                  </a:lnTo>
                  <a:lnTo>
                    <a:pt x="3260" y="1771"/>
                  </a:lnTo>
                  <a:lnTo>
                    <a:pt x="3243" y="1800"/>
                  </a:lnTo>
                  <a:lnTo>
                    <a:pt x="3225" y="1830"/>
                  </a:lnTo>
                  <a:lnTo>
                    <a:pt x="3209" y="1860"/>
                  </a:lnTo>
                  <a:lnTo>
                    <a:pt x="3193" y="1890"/>
                  </a:lnTo>
                  <a:lnTo>
                    <a:pt x="3181" y="1919"/>
                  </a:lnTo>
                  <a:lnTo>
                    <a:pt x="3173" y="1950"/>
                  </a:lnTo>
                  <a:lnTo>
                    <a:pt x="3169" y="1981"/>
                  </a:lnTo>
                  <a:lnTo>
                    <a:pt x="3169" y="2014"/>
                  </a:lnTo>
                  <a:lnTo>
                    <a:pt x="3171" y="2048"/>
                  </a:lnTo>
                  <a:lnTo>
                    <a:pt x="3175" y="2082"/>
                  </a:lnTo>
                  <a:lnTo>
                    <a:pt x="3180" y="2116"/>
                  </a:lnTo>
                  <a:lnTo>
                    <a:pt x="3184" y="2150"/>
                  </a:lnTo>
                  <a:lnTo>
                    <a:pt x="3187" y="2184"/>
                  </a:lnTo>
                  <a:lnTo>
                    <a:pt x="3186" y="2216"/>
                  </a:lnTo>
                  <a:lnTo>
                    <a:pt x="3182" y="2247"/>
                  </a:lnTo>
                  <a:lnTo>
                    <a:pt x="3173" y="2277"/>
                  </a:lnTo>
                  <a:lnTo>
                    <a:pt x="3160" y="2302"/>
                  </a:lnTo>
                  <a:lnTo>
                    <a:pt x="3143" y="2326"/>
                  </a:lnTo>
                  <a:lnTo>
                    <a:pt x="3123" y="2347"/>
                  </a:lnTo>
                  <a:lnTo>
                    <a:pt x="3100" y="2368"/>
                  </a:lnTo>
                  <a:lnTo>
                    <a:pt x="3076" y="2387"/>
                  </a:lnTo>
                  <a:lnTo>
                    <a:pt x="3051" y="2406"/>
                  </a:lnTo>
                  <a:lnTo>
                    <a:pt x="3025" y="2425"/>
                  </a:lnTo>
                  <a:lnTo>
                    <a:pt x="3001" y="2444"/>
                  </a:lnTo>
                  <a:lnTo>
                    <a:pt x="2978" y="2464"/>
                  </a:lnTo>
                  <a:lnTo>
                    <a:pt x="2958" y="2487"/>
                  </a:lnTo>
                  <a:lnTo>
                    <a:pt x="2940" y="2509"/>
                  </a:lnTo>
                  <a:lnTo>
                    <a:pt x="2926" y="2534"/>
                  </a:lnTo>
                  <a:lnTo>
                    <a:pt x="2914" y="2561"/>
                  </a:lnTo>
                  <a:lnTo>
                    <a:pt x="2904" y="2590"/>
                  </a:lnTo>
                  <a:lnTo>
                    <a:pt x="2895" y="2620"/>
                  </a:lnTo>
                  <a:lnTo>
                    <a:pt x="2887" y="2650"/>
                  </a:lnTo>
                  <a:lnTo>
                    <a:pt x="2879" y="2681"/>
                  </a:lnTo>
                  <a:lnTo>
                    <a:pt x="2870" y="2710"/>
                  </a:lnTo>
                  <a:lnTo>
                    <a:pt x="2860" y="2739"/>
                  </a:lnTo>
                  <a:lnTo>
                    <a:pt x="2848" y="2766"/>
                  </a:lnTo>
                  <a:lnTo>
                    <a:pt x="2833" y="2790"/>
                  </a:lnTo>
                  <a:lnTo>
                    <a:pt x="2815" y="2812"/>
                  </a:lnTo>
                  <a:lnTo>
                    <a:pt x="2793" y="2830"/>
                  </a:lnTo>
                  <a:lnTo>
                    <a:pt x="2769" y="2845"/>
                  </a:lnTo>
                  <a:lnTo>
                    <a:pt x="2742" y="2857"/>
                  </a:lnTo>
                  <a:lnTo>
                    <a:pt x="2713" y="2867"/>
                  </a:lnTo>
                  <a:lnTo>
                    <a:pt x="2684" y="2876"/>
                  </a:lnTo>
                  <a:lnTo>
                    <a:pt x="2653" y="2884"/>
                  </a:lnTo>
                  <a:lnTo>
                    <a:pt x="2623" y="2892"/>
                  </a:lnTo>
                  <a:lnTo>
                    <a:pt x="2593" y="2901"/>
                  </a:lnTo>
                  <a:lnTo>
                    <a:pt x="2564" y="2911"/>
                  </a:lnTo>
                  <a:lnTo>
                    <a:pt x="2537" y="2923"/>
                  </a:lnTo>
                  <a:lnTo>
                    <a:pt x="2512" y="2937"/>
                  </a:lnTo>
                  <a:lnTo>
                    <a:pt x="2490" y="2955"/>
                  </a:lnTo>
                  <a:lnTo>
                    <a:pt x="2467" y="2975"/>
                  </a:lnTo>
                  <a:lnTo>
                    <a:pt x="2447" y="2998"/>
                  </a:lnTo>
                  <a:lnTo>
                    <a:pt x="2428" y="3022"/>
                  </a:lnTo>
                  <a:lnTo>
                    <a:pt x="2409" y="3047"/>
                  </a:lnTo>
                  <a:lnTo>
                    <a:pt x="2390" y="3072"/>
                  </a:lnTo>
                  <a:lnTo>
                    <a:pt x="2371" y="3096"/>
                  </a:lnTo>
                  <a:lnTo>
                    <a:pt x="2350" y="3119"/>
                  </a:lnTo>
                  <a:lnTo>
                    <a:pt x="2329" y="3139"/>
                  </a:lnTo>
                  <a:lnTo>
                    <a:pt x="2305" y="3156"/>
                  </a:lnTo>
                  <a:lnTo>
                    <a:pt x="2280" y="3169"/>
                  </a:lnTo>
                  <a:lnTo>
                    <a:pt x="2250" y="3178"/>
                  </a:lnTo>
                  <a:lnTo>
                    <a:pt x="2219" y="3182"/>
                  </a:lnTo>
                  <a:lnTo>
                    <a:pt x="2187" y="3183"/>
                  </a:lnTo>
                  <a:lnTo>
                    <a:pt x="2153" y="3180"/>
                  </a:lnTo>
                  <a:lnTo>
                    <a:pt x="2119" y="3176"/>
                  </a:lnTo>
                  <a:lnTo>
                    <a:pt x="2085" y="3171"/>
                  </a:lnTo>
                  <a:lnTo>
                    <a:pt x="2051" y="3167"/>
                  </a:lnTo>
                  <a:lnTo>
                    <a:pt x="2017" y="3165"/>
                  </a:lnTo>
                  <a:lnTo>
                    <a:pt x="1984" y="3165"/>
                  </a:lnTo>
                  <a:lnTo>
                    <a:pt x="1953" y="3169"/>
                  </a:lnTo>
                  <a:lnTo>
                    <a:pt x="1921" y="3177"/>
                  </a:lnTo>
                  <a:lnTo>
                    <a:pt x="1892" y="3189"/>
                  </a:lnTo>
                  <a:lnTo>
                    <a:pt x="1862" y="3205"/>
                  </a:lnTo>
                  <a:lnTo>
                    <a:pt x="1832" y="3221"/>
                  </a:lnTo>
                  <a:lnTo>
                    <a:pt x="1802" y="3239"/>
                  </a:lnTo>
                  <a:lnTo>
                    <a:pt x="1773" y="3256"/>
                  </a:lnTo>
                  <a:lnTo>
                    <a:pt x="1742" y="3271"/>
                  </a:lnTo>
                  <a:lnTo>
                    <a:pt x="1712" y="3283"/>
                  </a:lnTo>
                  <a:lnTo>
                    <a:pt x="1681" y="3291"/>
                  </a:lnTo>
                  <a:lnTo>
                    <a:pt x="1649" y="3294"/>
                  </a:lnTo>
                  <a:lnTo>
                    <a:pt x="1617" y="3291"/>
                  </a:lnTo>
                  <a:lnTo>
                    <a:pt x="1586" y="3283"/>
                  </a:lnTo>
                  <a:lnTo>
                    <a:pt x="1556" y="3271"/>
                  </a:lnTo>
                  <a:lnTo>
                    <a:pt x="1525" y="3256"/>
                  </a:lnTo>
                  <a:lnTo>
                    <a:pt x="1496" y="3239"/>
                  </a:lnTo>
                  <a:lnTo>
                    <a:pt x="1466" y="3221"/>
                  </a:lnTo>
                  <a:lnTo>
                    <a:pt x="1436" y="3205"/>
                  </a:lnTo>
                  <a:lnTo>
                    <a:pt x="1406" y="3189"/>
                  </a:lnTo>
                  <a:lnTo>
                    <a:pt x="1376" y="3177"/>
                  </a:lnTo>
                  <a:lnTo>
                    <a:pt x="1345" y="3169"/>
                  </a:lnTo>
                  <a:lnTo>
                    <a:pt x="1314" y="3165"/>
                  </a:lnTo>
                  <a:lnTo>
                    <a:pt x="1281" y="3165"/>
                  </a:lnTo>
                  <a:lnTo>
                    <a:pt x="1247" y="3167"/>
                  </a:lnTo>
                  <a:lnTo>
                    <a:pt x="1213" y="3171"/>
                  </a:lnTo>
                  <a:lnTo>
                    <a:pt x="1179" y="3176"/>
                  </a:lnTo>
                  <a:lnTo>
                    <a:pt x="1145" y="3180"/>
                  </a:lnTo>
                  <a:lnTo>
                    <a:pt x="1111" y="3183"/>
                  </a:lnTo>
                  <a:lnTo>
                    <a:pt x="1079" y="3182"/>
                  </a:lnTo>
                  <a:lnTo>
                    <a:pt x="1048" y="3178"/>
                  </a:lnTo>
                  <a:lnTo>
                    <a:pt x="1018" y="3169"/>
                  </a:lnTo>
                  <a:lnTo>
                    <a:pt x="993" y="3156"/>
                  </a:lnTo>
                  <a:lnTo>
                    <a:pt x="969" y="3139"/>
                  </a:lnTo>
                  <a:lnTo>
                    <a:pt x="948" y="3119"/>
                  </a:lnTo>
                  <a:lnTo>
                    <a:pt x="927" y="3096"/>
                  </a:lnTo>
                  <a:lnTo>
                    <a:pt x="908" y="3072"/>
                  </a:lnTo>
                  <a:lnTo>
                    <a:pt x="889" y="3047"/>
                  </a:lnTo>
                  <a:lnTo>
                    <a:pt x="870" y="3022"/>
                  </a:lnTo>
                  <a:lnTo>
                    <a:pt x="851" y="2998"/>
                  </a:lnTo>
                  <a:lnTo>
                    <a:pt x="831" y="2975"/>
                  </a:lnTo>
                  <a:lnTo>
                    <a:pt x="808" y="2955"/>
                  </a:lnTo>
                  <a:lnTo>
                    <a:pt x="786" y="2937"/>
                  </a:lnTo>
                  <a:lnTo>
                    <a:pt x="761" y="2923"/>
                  </a:lnTo>
                  <a:lnTo>
                    <a:pt x="734" y="2911"/>
                  </a:lnTo>
                  <a:lnTo>
                    <a:pt x="705" y="2901"/>
                  </a:lnTo>
                  <a:lnTo>
                    <a:pt x="675" y="2892"/>
                  </a:lnTo>
                  <a:lnTo>
                    <a:pt x="645" y="2884"/>
                  </a:lnTo>
                  <a:lnTo>
                    <a:pt x="614" y="2876"/>
                  </a:lnTo>
                  <a:lnTo>
                    <a:pt x="585" y="2867"/>
                  </a:lnTo>
                  <a:lnTo>
                    <a:pt x="556" y="2857"/>
                  </a:lnTo>
                  <a:lnTo>
                    <a:pt x="529" y="2845"/>
                  </a:lnTo>
                  <a:lnTo>
                    <a:pt x="505" y="2830"/>
                  </a:lnTo>
                  <a:lnTo>
                    <a:pt x="483" y="2812"/>
                  </a:lnTo>
                  <a:lnTo>
                    <a:pt x="465" y="2790"/>
                  </a:lnTo>
                  <a:lnTo>
                    <a:pt x="450" y="2766"/>
                  </a:lnTo>
                  <a:lnTo>
                    <a:pt x="438" y="2739"/>
                  </a:lnTo>
                  <a:lnTo>
                    <a:pt x="428" y="2710"/>
                  </a:lnTo>
                  <a:lnTo>
                    <a:pt x="419" y="2681"/>
                  </a:lnTo>
                  <a:lnTo>
                    <a:pt x="411" y="2650"/>
                  </a:lnTo>
                  <a:lnTo>
                    <a:pt x="403" y="2620"/>
                  </a:lnTo>
                  <a:lnTo>
                    <a:pt x="394" y="2590"/>
                  </a:lnTo>
                  <a:lnTo>
                    <a:pt x="384" y="2561"/>
                  </a:lnTo>
                  <a:lnTo>
                    <a:pt x="372" y="2534"/>
                  </a:lnTo>
                  <a:lnTo>
                    <a:pt x="358" y="2509"/>
                  </a:lnTo>
                  <a:lnTo>
                    <a:pt x="340" y="2487"/>
                  </a:lnTo>
                  <a:lnTo>
                    <a:pt x="320" y="2464"/>
                  </a:lnTo>
                  <a:lnTo>
                    <a:pt x="297" y="2444"/>
                  </a:lnTo>
                  <a:lnTo>
                    <a:pt x="272" y="2425"/>
                  </a:lnTo>
                  <a:lnTo>
                    <a:pt x="247" y="2406"/>
                  </a:lnTo>
                  <a:lnTo>
                    <a:pt x="222" y="2387"/>
                  </a:lnTo>
                  <a:lnTo>
                    <a:pt x="198" y="2368"/>
                  </a:lnTo>
                  <a:lnTo>
                    <a:pt x="175" y="2347"/>
                  </a:lnTo>
                  <a:lnTo>
                    <a:pt x="155" y="2326"/>
                  </a:lnTo>
                  <a:lnTo>
                    <a:pt x="138" y="2302"/>
                  </a:lnTo>
                  <a:lnTo>
                    <a:pt x="125" y="2277"/>
                  </a:lnTo>
                  <a:lnTo>
                    <a:pt x="116" y="2247"/>
                  </a:lnTo>
                  <a:lnTo>
                    <a:pt x="112" y="2216"/>
                  </a:lnTo>
                  <a:lnTo>
                    <a:pt x="111" y="2184"/>
                  </a:lnTo>
                  <a:lnTo>
                    <a:pt x="114" y="2150"/>
                  </a:lnTo>
                  <a:lnTo>
                    <a:pt x="118" y="2116"/>
                  </a:lnTo>
                  <a:lnTo>
                    <a:pt x="123" y="2082"/>
                  </a:lnTo>
                  <a:lnTo>
                    <a:pt x="127" y="2048"/>
                  </a:lnTo>
                  <a:lnTo>
                    <a:pt x="129" y="2014"/>
                  </a:lnTo>
                  <a:lnTo>
                    <a:pt x="129" y="1981"/>
                  </a:lnTo>
                  <a:lnTo>
                    <a:pt x="125" y="1950"/>
                  </a:lnTo>
                  <a:lnTo>
                    <a:pt x="117" y="1919"/>
                  </a:lnTo>
                  <a:lnTo>
                    <a:pt x="105" y="1890"/>
                  </a:lnTo>
                  <a:lnTo>
                    <a:pt x="90" y="1860"/>
                  </a:lnTo>
                  <a:lnTo>
                    <a:pt x="73" y="1830"/>
                  </a:lnTo>
                  <a:lnTo>
                    <a:pt x="55" y="1800"/>
                  </a:lnTo>
                  <a:lnTo>
                    <a:pt x="38" y="1771"/>
                  </a:lnTo>
                  <a:lnTo>
                    <a:pt x="23" y="1740"/>
                  </a:lnTo>
                  <a:lnTo>
                    <a:pt x="11" y="1710"/>
                  </a:lnTo>
                  <a:lnTo>
                    <a:pt x="3" y="1679"/>
                  </a:lnTo>
                  <a:lnTo>
                    <a:pt x="0" y="1647"/>
                  </a:lnTo>
                  <a:lnTo>
                    <a:pt x="3" y="1615"/>
                  </a:lnTo>
                  <a:lnTo>
                    <a:pt x="11" y="1584"/>
                  </a:lnTo>
                  <a:lnTo>
                    <a:pt x="23" y="1554"/>
                  </a:lnTo>
                  <a:lnTo>
                    <a:pt x="38" y="1523"/>
                  </a:lnTo>
                  <a:lnTo>
                    <a:pt x="55" y="1494"/>
                  </a:lnTo>
                  <a:lnTo>
                    <a:pt x="73" y="1464"/>
                  </a:lnTo>
                  <a:lnTo>
                    <a:pt x="90" y="1434"/>
                  </a:lnTo>
                  <a:lnTo>
                    <a:pt x="105" y="1404"/>
                  </a:lnTo>
                  <a:lnTo>
                    <a:pt x="117" y="1375"/>
                  </a:lnTo>
                  <a:lnTo>
                    <a:pt x="125" y="1344"/>
                  </a:lnTo>
                  <a:lnTo>
                    <a:pt x="129" y="1313"/>
                  </a:lnTo>
                  <a:lnTo>
                    <a:pt x="129" y="1280"/>
                  </a:lnTo>
                  <a:lnTo>
                    <a:pt x="127" y="1246"/>
                  </a:lnTo>
                  <a:lnTo>
                    <a:pt x="123" y="1212"/>
                  </a:lnTo>
                  <a:lnTo>
                    <a:pt x="118" y="1178"/>
                  </a:lnTo>
                  <a:lnTo>
                    <a:pt x="114" y="1144"/>
                  </a:lnTo>
                  <a:lnTo>
                    <a:pt x="111" y="1110"/>
                  </a:lnTo>
                  <a:lnTo>
                    <a:pt x="112" y="1078"/>
                  </a:lnTo>
                  <a:lnTo>
                    <a:pt x="116" y="1047"/>
                  </a:lnTo>
                  <a:lnTo>
                    <a:pt x="125" y="1017"/>
                  </a:lnTo>
                  <a:lnTo>
                    <a:pt x="138" y="992"/>
                  </a:lnTo>
                  <a:lnTo>
                    <a:pt x="155" y="968"/>
                  </a:lnTo>
                  <a:lnTo>
                    <a:pt x="175" y="947"/>
                  </a:lnTo>
                  <a:lnTo>
                    <a:pt x="198" y="926"/>
                  </a:lnTo>
                  <a:lnTo>
                    <a:pt x="222" y="907"/>
                  </a:lnTo>
                  <a:lnTo>
                    <a:pt x="247" y="888"/>
                  </a:lnTo>
                  <a:lnTo>
                    <a:pt x="272" y="869"/>
                  </a:lnTo>
                  <a:lnTo>
                    <a:pt x="297" y="850"/>
                  </a:lnTo>
                  <a:lnTo>
                    <a:pt x="320" y="830"/>
                  </a:lnTo>
                  <a:lnTo>
                    <a:pt x="340" y="807"/>
                  </a:lnTo>
                  <a:lnTo>
                    <a:pt x="358" y="785"/>
                  </a:lnTo>
                  <a:lnTo>
                    <a:pt x="372" y="760"/>
                  </a:lnTo>
                  <a:lnTo>
                    <a:pt x="384" y="733"/>
                  </a:lnTo>
                  <a:lnTo>
                    <a:pt x="394" y="704"/>
                  </a:lnTo>
                  <a:lnTo>
                    <a:pt x="403" y="674"/>
                  </a:lnTo>
                  <a:lnTo>
                    <a:pt x="411" y="644"/>
                  </a:lnTo>
                  <a:lnTo>
                    <a:pt x="419" y="613"/>
                  </a:lnTo>
                  <a:lnTo>
                    <a:pt x="428" y="584"/>
                  </a:lnTo>
                  <a:lnTo>
                    <a:pt x="438" y="555"/>
                  </a:lnTo>
                  <a:lnTo>
                    <a:pt x="450" y="528"/>
                  </a:lnTo>
                  <a:lnTo>
                    <a:pt x="465" y="504"/>
                  </a:lnTo>
                  <a:lnTo>
                    <a:pt x="483" y="482"/>
                  </a:lnTo>
                  <a:lnTo>
                    <a:pt x="505" y="464"/>
                  </a:lnTo>
                  <a:lnTo>
                    <a:pt x="529" y="449"/>
                  </a:lnTo>
                  <a:lnTo>
                    <a:pt x="556" y="437"/>
                  </a:lnTo>
                  <a:lnTo>
                    <a:pt x="585" y="427"/>
                  </a:lnTo>
                  <a:lnTo>
                    <a:pt x="614" y="418"/>
                  </a:lnTo>
                  <a:lnTo>
                    <a:pt x="645" y="410"/>
                  </a:lnTo>
                  <a:lnTo>
                    <a:pt x="675" y="402"/>
                  </a:lnTo>
                  <a:lnTo>
                    <a:pt x="705" y="393"/>
                  </a:lnTo>
                  <a:lnTo>
                    <a:pt x="734" y="383"/>
                  </a:lnTo>
                  <a:lnTo>
                    <a:pt x="761" y="371"/>
                  </a:lnTo>
                  <a:lnTo>
                    <a:pt x="786" y="357"/>
                  </a:lnTo>
                  <a:lnTo>
                    <a:pt x="808" y="339"/>
                  </a:lnTo>
                  <a:lnTo>
                    <a:pt x="831" y="319"/>
                  </a:lnTo>
                  <a:lnTo>
                    <a:pt x="851" y="296"/>
                  </a:lnTo>
                  <a:lnTo>
                    <a:pt x="870" y="272"/>
                  </a:lnTo>
                  <a:lnTo>
                    <a:pt x="889" y="247"/>
                  </a:lnTo>
                  <a:lnTo>
                    <a:pt x="908" y="222"/>
                  </a:lnTo>
                  <a:lnTo>
                    <a:pt x="927" y="198"/>
                  </a:lnTo>
                  <a:lnTo>
                    <a:pt x="948" y="175"/>
                  </a:lnTo>
                  <a:lnTo>
                    <a:pt x="969" y="155"/>
                  </a:lnTo>
                  <a:lnTo>
                    <a:pt x="993" y="138"/>
                  </a:lnTo>
                  <a:lnTo>
                    <a:pt x="1018" y="125"/>
                  </a:lnTo>
                  <a:lnTo>
                    <a:pt x="1048" y="116"/>
                  </a:lnTo>
                  <a:lnTo>
                    <a:pt x="1079" y="112"/>
                  </a:lnTo>
                  <a:lnTo>
                    <a:pt x="1111" y="111"/>
                  </a:lnTo>
                  <a:lnTo>
                    <a:pt x="1145" y="114"/>
                  </a:lnTo>
                  <a:lnTo>
                    <a:pt x="1179" y="118"/>
                  </a:lnTo>
                  <a:lnTo>
                    <a:pt x="1213" y="123"/>
                  </a:lnTo>
                  <a:lnTo>
                    <a:pt x="1247" y="127"/>
                  </a:lnTo>
                  <a:lnTo>
                    <a:pt x="1281" y="129"/>
                  </a:lnTo>
                  <a:lnTo>
                    <a:pt x="1314" y="129"/>
                  </a:lnTo>
                  <a:lnTo>
                    <a:pt x="1345" y="125"/>
                  </a:lnTo>
                  <a:lnTo>
                    <a:pt x="1376" y="117"/>
                  </a:lnTo>
                  <a:lnTo>
                    <a:pt x="1406" y="105"/>
                  </a:lnTo>
                  <a:lnTo>
                    <a:pt x="1436" y="89"/>
                  </a:lnTo>
                  <a:lnTo>
                    <a:pt x="1466" y="73"/>
                  </a:lnTo>
                  <a:lnTo>
                    <a:pt x="1496" y="55"/>
                  </a:lnTo>
                  <a:lnTo>
                    <a:pt x="1525" y="38"/>
                  </a:lnTo>
                  <a:lnTo>
                    <a:pt x="1556" y="23"/>
                  </a:lnTo>
                  <a:lnTo>
                    <a:pt x="1586" y="11"/>
                  </a:lnTo>
                  <a:lnTo>
                    <a:pt x="1617" y="3"/>
                  </a:lnTo>
                  <a:lnTo>
                    <a:pt x="1649" y="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274B81-B56A-9650-793C-E7261F236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218" y="1003019"/>
            <a:ext cx="6648249" cy="44500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 b="1">
                <a:latin typeface="Times New Roman"/>
                <a:cs typeface="Times New Roman"/>
              </a:rPr>
              <a:t>THANK YOU</a:t>
            </a:r>
          </a:p>
        </p:txBody>
      </p:sp>
      <p:pic>
        <p:nvPicPr>
          <p:cNvPr id="13" name="Picture 12" descr="Aerial view of a highway near the ocean">
            <a:extLst>
              <a:ext uri="{FF2B5EF4-FFF2-40B4-BE49-F238E27FC236}">
                <a16:creationId xmlns:a16="http://schemas.microsoft.com/office/drawing/2014/main" id="{18506404-24AB-AAF7-3740-4756D472D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76" r="19832"/>
          <a:stretch/>
        </p:blipFill>
        <p:spPr>
          <a:xfrm>
            <a:off x="7556685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Multiple exposures of graphs with different colors and sizes">
            <a:extLst>
              <a:ext uri="{FF2B5EF4-FFF2-40B4-BE49-F238E27FC236}">
                <a16:creationId xmlns:a16="http://schemas.microsoft.com/office/drawing/2014/main" id="{89C86F91-A975-0F1C-A45F-B6B24C107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71" r="21595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4FCCECA-EDF3-38AD-7BE9-118EA8B97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0322" y="250030"/>
            <a:ext cx="6116548" cy="5472113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3600" b="1" u="sng">
                <a:latin typeface="Times New Roman"/>
                <a:ea typeface="+mn-lt"/>
                <a:cs typeface="+mn-lt"/>
              </a:rPr>
              <a:t>Description</a:t>
            </a:r>
          </a:p>
          <a:p>
            <a:pPr>
              <a:buNone/>
            </a:pPr>
            <a:endParaRPr lang="en-US" sz="2000">
              <a:latin typeface="Times New Roman"/>
              <a:ea typeface="+mn-lt"/>
              <a:cs typeface="+mn-lt"/>
            </a:endParaRPr>
          </a:p>
          <a:p>
            <a:pPr>
              <a:buFont typeface="Wingdings" pitchFamily="2" charset="2"/>
              <a:buChar char="v"/>
            </a:pPr>
            <a:r>
              <a:rPr lang="en-US" sz="2400">
                <a:latin typeface="Times New Roman"/>
                <a:ea typeface="+mn-lt"/>
                <a:cs typeface="+mn-lt"/>
              </a:rPr>
              <a:t>Hospitals play a crucial role in our lives, working to offer the best medical care to those who are ill with a variety of diseases due to changes in climatic conditions, increasing workloads, emotional trauma, and stress.</a:t>
            </a:r>
            <a:endParaRPr lang="en-US" sz="2400" b="1" u="sng">
              <a:latin typeface="Calibri" panose="020F0502020204030204"/>
              <a:ea typeface="+mn-lt"/>
              <a:cs typeface="+mn-lt"/>
            </a:endParaRPr>
          </a:p>
          <a:p>
            <a:pPr>
              <a:buFont typeface="Wingdings" pitchFamily="2" charset="2"/>
              <a:buChar char="v"/>
            </a:pPr>
            <a:r>
              <a:rPr lang="en-US" sz="2400">
                <a:latin typeface="Times New Roman"/>
                <a:ea typeface="+mn-lt"/>
                <a:cs typeface="+mn-lt"/>
              </a:rPr>
              <a:t>The hospital finds it extremely challenging to manually keep all its daily activities and records. Because of this, a database is necessary to keep track of all hospital activities. </a:t>
            </a:r>
            <a:endParaRPr lang="en-US" sz="2400" b="1" u="sng">
              <a:latin typeface="Calibri" panose="020F0502020204030204"/>
              <a:ea typeface="+mn-lt"/>
              <a:cs typeface="+mn-lt"/>
            </a:endParaRPr>
          </a:p>
          <a:p>
            <a:pPr>
              <a:buFont typeface="Wingdings" pitchFamily="2" charset="2"/>
              <a:buChar char="v"/>
            </a:pPr>
            <a:r>
              <a:rPr lang="en-US" sz="2400">
                <a:latin typeface="Times New Roman"/>
                <a:ea typeface="+mn-lt"/>
                <a:cs typeface="+mn-lt"/>
              </a:rPr>
              <a:t>A hospital or other medical facility's operation can be managed via a computerized or web-based system called a hospital database management system. </a:t>
            </a:r>
            <a:endParaRPr lang="en-US" sz="2400" b="1" u="sng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394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5212B-6148-5C00-C4B6-7F8E7CC9A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8" y="152647"/>
            <a:ext cx="6079857" cy="340896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ctr">
              <a:buNone/>
            </a:pPr>
            <a:r>
              <a:rPr lang="en-US" b="1" u="sng">
                <a:latin typeface="Times New Roman"/>
                <a:ea typeface="+mn-lt"/>
                <a:cs typeface="+mn-lt"/>
              </a:rPr>
              <a:t>Objectives</a:t>
            </a:r>
            <a:endParaRPr lang="en-US">
              <a:latin typeface="Times New Roman"/>
              <a:ea typeface="+mn-lt"/>
              <a:cs typeface="+mn-lt"/>
            </a:endParaRPr>
          </a:p>
          <a:p>
            <a:pPr>
              <a:buFont typeface="Wingdings" pitchFamily="2" charset="2"/>
              <a:buChar char="Ø"/>
            </a:pPr>
            <a:r>
              <a:rPr lang="en-US">
                <a:latin typeface="Times New Roman"/>
                <a:ea typeface="+mn-lt"/>
                <a:cs typeface="+mn-lt"/>
              </a:rPr>
              <a:t> The main objective of hospital database is that it will contribute to a paperless workplace by digitizing all patient information and hospital information. </a:t>
            </a:r>
            <a:endParaRPr lang="en-US">
              <a:latin typeface="Calibri" panose="020F0502020204030204"/>
              <a:ea typeface="+mn-lt"/>
              <a:cs typeface="+mn-lt"/>
            </a:endParaRPr>
          </a:p>
          <a:p>
            <a:pPr>
              <a:buFont typeface="Wingdings" pitchFamily="2" charset="2"/>
              <a:buChar char="Ø"/>
            </a:pPr>
            <a:r>
              <a:rPr lang="en-US">
                <a:latin typeface="Times New Roman"/>
                <a:ea typeface="+mn-lt"/>
                <a:cs typeface="+mn-lt"/>
              </a:rPr>
              <a:t> Making the patient's appointment with the doctor convenient for both parties. </a:t>
            </a:r>
            <a:endParaRPr lang="en-US">
              <a:cs typeface="Calibri"/>
            </a:endParaRPr>
          </a:p>
          <a:p>
            <a:pPr algn="ctr">
              <a:buNone/>
            </a:pPr>
            <a:endParaRPr lang="en-US" sz="1400"/>
          </a:p>
        </p:txBody>
      </p:sp>
      <p:pic>
        <p:nvPicPr>
          <p:cNvPr id="6" name="Picture 5" descr="Dartboard with three arrows on red circle">
            <a:extLst>
              <a:ext uri="{FF2B5EF4-FFF2-40B4-BE49-F238E27FC236}">
                <a16:creationId xmlns:a16="http://schemas.microsoft.com/office/drawing/2014/main" id="{0AB81CBF-6054-B1E7-ACC3-12F50F8D5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47" r="2031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484D3F-82DA-3304-5A3A-E100B5C9ABCF}"/>
              </a:ext>
            </a:extLst>
          </p:cNvPr>
          <p:cNvSpPr txBox="1"/>
          <p:nvPr/>
        </p:nvSpPr>
        <p:spPr>
          <a:xfrm>
            <a:off x="457694" y="3080163"/>
            <a:ext cx="6791570" cy="43550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</a:pPr>
            <a:r>
              <a:rPr lang="en-US" sz="2800" b="1" u="sng">
                <a:latin typeface="Times New Roman"/>
                <a:ea typeface="+mn-lt"/>
                <a:cs typeface="+mn-lt"/>
              </a:rPr>
              <a:t>Scope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US" sz="2800">
                <a:latin typeface="Times New Roman"/>
                <a:ea typeface="+mn-lt"/>
                <a:cs typeface="+mn-lt"/>
              </a:rPr>
              <a:t>The Hospital Database System is used to collect patient information and save it for future purposes, used in all hospitals, clinics, dispensaries, and pathology labs.</a:t>
            </a:r>
            <a:endParaRPr lang="en-US">
              <a:cs typeface="Calibri" panose="020F0502020204030204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US" sz="2800">
                <a:latin typeface="Times New Roman"/>
                <a:ea typeface="+mn-lt"/>
                <a:cs typeface="+mn-lt"/>
              </a:rPr>
              <a:t>The system's goals are to decrease overtime pay and boost the percentage of patients who can receive precise care.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</a:pPr>
            <a:endParaRPr lang="en-US" sz="2800"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074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46B3DF3-4614-46A9-9E5E-D14431DCC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AF5BED-1831-4A88-91BC-55D58BF9F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44BD6EE-970C-4DF5-A508-F6127787C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B0ECD73E-712E-4743-BE0D-7BDF10DAB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5212B-6148-5C00-C4B6-7F8E7CC9A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409" y="428625"/>
            <a:ext cx="4947961" cy="570217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buNone/>
            </a:pPr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+mn-lt"/>
                <a:cs typeface="+mn-lt"/>
              </a:rPr>
              <a:t>User requirements</a:t>
            </a:r>
          </a:p>
          <a:p>
            <a:pPr>
              <a:buNone/>
            </a:pPr>
            <a:endParaRPr lang="en-US" sz="2000">
              <a:solidFill>
                <a:schemeClr val="tx1">
                  <a:lumMod val="95000"/>
                  <a:lumOff val="5000"/>
                </a:schemeClr>
              </a:solidFill>
              <a:latin typeface="Times New Roman"/>
              <a:ea typeface="+mn-lt"/>
              <a:cs typeface="+mn-lt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+mn-lt"/>
                <a:cs typeface="+mn-lt"/>
              </a:rPr>
              <a:t>The database can be accessed by the doctors and hospital staff. Doctors can access data about patient details such as disease, treatment, prescription drugs etc. </a:t>
            </a:r>
            <a:endParaRPr lang="en-US" sz="2000" b="1" u="sng" dirty="0">
              <a:solidFill>
                <a:schemeClr val="tx1">
                  <a:lumMod val="95000"/>
                  <a:lumOff val="5000"/>
                </a:schemeClr>
              </a:solidFill>
              <a:latin typeface="Times New Roman"/>
              <a:ea typeface="+mn-lt"/>
              <a:cs typeface="+mn-lt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+mn-lt"/>
                <a:cs typeface="+mn-lt"/>
              </a:rPr>
              <a:t>Apart from patient health records, the database also records patient identification numbers, names, addresses, dates of admission, doctors' names, and room numbers are entered on a form and saved for later use, also the database ensures to protect patient privacy and confidentiality by providing access to only authorized members.</a:t>
            </a:r>
            <a:endParaRPr lang="en-US" sz="2000" b="1" u="sng" dirty="0">
              <a:solidFill>
                <a:schemeClr val="tx1">
                  <a:lumMod val="95000"/>
                  <a:lumOff val="5000"/>
                </a:schemeClr>
              </a:solidFill>
              <a:latin typeface="Times New Roman"/>
              <a:ea typeface="+mn-lt"/>
              <a:cs typeface="+mn-lt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+mn-lt"/>
                <a:cs typeface="+mn-lt"/>
              </a:rPr>
              <a:t>Additionally, physicians can easily access specific patient information with the patient id parameter.</a:t>
            </a:r>
            <a:endParaRPr lang="en-US" sz="2000" b="1" u="sng" dirty="0">
              <a:solidFill>
                <a:schemeClr val="tx1">
                  <a:lumMod val="95000"/>
                  <a:lumOff val="5000"/>
                </a:schemeClr>
              </a:solidFill>
              <a:latin typeface="Times New Roman"/>
              <a:ea typeface="+mn-lt"/>
              <a:cs typeface="+mn-lt"/>
            </a:endParaRPr>
          </a:p>
        </p:txBody>
      </p:sp>
      <p:pic>
        <p:nvPicPr>
          <p:cNvPr id="4" name="Picture 3" descr="Hardcover books">
            <a:extLst>
              <a:ext uri="{FF2B5EF4-FFF2-40B4-BE49-F238E27FC236}">
                <a16:creationId xmlns:a16="http://schemas.microsoft.com/office/drawing/2014/main" id="{2E45EFE0-D738-1BDE-08EB-592E13065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8" r="25029" b="-1"/>
          <a:stretch/>
        </p:blipFill>
        <p:spPr>
          <a:xfrm>
            <a:off x="6098192" y="10"/>
            <a:ext cx="60938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9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A09E2-87C5-2C86-FD8E-A16143CC7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966"/>
          </a:xfrm>
        </p:spPr>
        <p:txBody>
          <a:bodyPr>
            <a:normAutofit/>
          </a:bodyPr>
          <a:lstStyle/>
          <a:p>
            <a:r>
              <a:rPr lang="en-US" sz="30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Entities and Attributes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78A14-5E5B-87BB-D69D-E230B6C5C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3782"/>
            <a:ext cx="2123705" cy="46097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latin typeface="Times New Roman"/>
                <a:cs typeface="Times New Roman"/>
              </a:rPr>
              <a:t>1. Patient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99F3D39-F640-2BC3-B0F2-B31643FB9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168326"/>
              </p:ext>
            </p:extLst>
          </p:nvPr>
        </p:nvGraphicFramePr>
        <p:xfrm>
          <a:off x="1276597" y="1593272"/>
          <a:ext cx="1835114" cy="497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5114">
                  <a:extLst>
                    <a:ext uri="{9D8B030D-6E8A-4147-A177-3AD203B41FA5}">
                      <a16:colId xmlns:a16="http://schemas.microsoft.com/office/drawing/2014/main" val="2045229967"/>
                    </a:ext>
                  </a:extLst>
                </a:gridCol>
              </a:tblGrid>
              <a:tr h="370750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/>
                        </a:rPr>
                        <a:t>Patient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559790"/>
                  </a:ext>
                </a:extLst>
              </a:tr>
              <a:tr h="383534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Patient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61659"/>
                  </a:ext>
                </a:extLst>
              </a:tr>
              <a:tr h="383534">
                <a:tc>
                  <a:txBody>
                    <a:bodyPr/>
                    <a:lstStyle/>
                    <a:p>
                      <a:r>
                        <a:rPr lang="en-US" sz="1600" err="1">
                          <a:latin typeface="Times New Roman"/>
                        </a:rPr>
                        <a:t>First_name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839537"/>
                  </a:ext>
                </a:extLst>
              </a:tr>
              <a:tr h="383534">
                <a:tc>
                  <a:txBody>
                    <a:bodyPr/>
                    <a:lstStyle/>
                    <a:p>
                      <a:r>
                        <a:rPr lang="en-US" sz="1600" err="1">
                          <a:latin typeface="Times New Roman"/>
                        </a:rPr>
                        <a:t>Last_name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073350"/>
                  </a:ext>
                </a:extLst>
              </a:tr>
              <a:tr h="383534">
                <a:tc>
                  <a:txBody>
                    <a:bodyPr/>
                    <a:lstStyle/>
                    <a:p>
                      <a:r>
                        <a:rPr lang="en-US" sz="1600" err="1">
                          <a:latin typeface="Times New Roman"/>
                        </a:rPr>
                        <a:t>Address_ID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153053"/>
                  </a:ext>
                </a:extLst>
              </a:tr>
              <a:tr h="3835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err="1">
                          <a:latin typeface="Times New Roman"/>
                        </a:rPr>
                        <a:t>DoctorID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245344"/>
                  </a:ext>
                </a:extLst>
              </a:tr>
              <a:tr h="3835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err="1">
                          <a:latin typeface="Times New Roman"/>
                        </a:rPr>
                        <a:t>DiseaseID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243372"/>
                  </a:ext>
                </a:extLst>
              </a:tr>
              <a:tr h="3835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err="1">
                          <a:latin typeface="Times New Roman"/>
                        </a:rPr>
                        <a:t>RoomID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888216"/>
                  </a:ext>
                </a:extLst>
              </a:tr>
              <a:tr h="3835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Times New Roman"/>
                        </a:rPr>
                        <a:t>Phone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040036"/>
                  </a:ext>
                </a:extLst>
              </a:tr>
              <a:tr h="3835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err="1">
                          <a:latin typeface="Times New Roman"/>
                        </a:rPr>
                        <a:t>NurseID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475115"/>
                  </a:ext>
                </a:extLst>
              </a:tr>
              <a:tr h="3835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err="1">
                          <a:latin typeface="Times New Roman"/>
                        </a:rPr>
                        <a:t>VistorID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662982"/>
                  </a:ext>
                </a:extLst>
              </a:tr>
              <a:tr h="3835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Times New Roman"/>
                        </a:rPr>
                        <a:t>Insurance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609348"/>
                  </a:ext>
                </a:extLst>
              </a:tr>
              <a:tr h="3835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Times New Roman"/>
                        </a:rPr>
                        <a:t>Date of Birth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11632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3B35E2-F5D4-DA3B-237F-FF2B4731C086}"/>
              </a:ext>
            </a:extLst>
          </p:cNvPr>
          <p:cNvSpPr txBox="1"/>
          <p:nvPr/>
        </p:nvSpPr>
        <p:spPr>
          <a:xfrm>
            <a:off x="3255817" y="1039091"/>
            <a:ext cx="17689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latin typeface="Times New Roman"/>
                <a:cs typeface="Calibri"/>
              </a:rPr>
              <a:t>2.Doctor</a:t>
            </a:r>
            <a:endParaRPr lang="en-US" sz="2800">
              <a:latin typeface="Times New Roman"/>
              <a:cs typeface="Times New Roman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E041A4FB-6B18-D8CF-557B-0EC7943E9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038095"/>
              </p:ext>
            </p:extLst>
          </p:nvPr>
        </p:nvGraphicFramePr>
        <p:xfrm>
          <a:off x="3513115" y="1553688"/>
          <a:ext cx="19668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824">
                  <a:extLst>
                    <a:ext uri="{9D8B030D-6E8A-4147-A177-3AD203B41FA5}">
                      <a16:colId xmlns:a16="http://schemas.microsoft.com/office/drawing/2014/main" val="1404484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Doctor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05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DoctorID</a:t>
                      </a:r>
                      <a:endParaRPr lang="en-US" err="1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481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Doc_first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44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Doc_last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947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754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Patient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3844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0DB8F76-A502-DBD1-B508-A388E35C2937}"/>
              </a:ext>
            </a:extLst>
          </p:cNvPr>
          <p:cNvSpPr txBox="1"/>
          <p:nvPr/>
        </p:nvSpPr>
        <p:spPr>
          <a:xfrm>
            <a:off x="5858492" y="1039091"/>
            <a:ext cx="17689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latin typeface="Times New Roman"/>
                <a:cs typeface="Calibri"/>
              </a:rPr>
              <a:t>3.Nurse</a:t>
            </a:r>
            <a:endParaRPr lang="en-US" sz="2800">
              <a:latin typeface="Times New Roman"/>
              <a:cs typeface="Times New Roman"/>
            </a:endParaRP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CC84368A-80F4-1317-A35B-62A5FD888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692574"/>
              </p:ext>
            </p:extLst>
          </p:nvPr>
        </p:nvGraphicFramePr>
        <p:xfrm>
          <a:off x="5977244" y="1553688"/>
          <a:ext cx="196682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824">
                  <a:extLst>
                    <a:ext uri="{9D8B030D-6E8A-4147-A177-3AD203B41FA5}">
                      <a16:colId xmlns:a16="http://schemas.microsoft.com/office/drawing/2014/main" val="1404484050"/>
                    </a:ext>
                  </a:extLst>
                </a:gridCol>
              </a:tblGrid>
              <a:tr h="35873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Nurse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05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NurseID</a:t>
                      </a:r>
                      <a:endParaRPr lang="en-US" err="1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481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Nur_first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44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Nur_last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947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754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Patient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38442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FAB6A16-BF52-4A5B-D603-AA2FE236A912}"/>
              </a:ext>
            </a:extLst>
          </p:cNvPr>
          <p:cNvSpPr txBox="1"/>
          <p:nvPr/>
        </p:nvSpPr>
        <p:spPr>
          <a:xfrm>
            <a:off x="8263245" y="1039090"/>
            <a:ext cx="17689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latin typeface="Times New Roman"/>
                <a:cs typeface="Calibri"/>
              </a:rPr>
              <a:t>4.Visitor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83DE968A-4263-2FE3-348F-B03A07F4F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736630"/>
              </p:ext>
            </p:extLst>
          </p:nvPr>
        </p:nvGraphicFramePr>
        <p:xfrm>
          <a:off x="8570026" y="1543792"/>
          <a:ext cx="1966824" cy="2590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824">
                  <a:extLst>
                    <a:ext uri="{9D8B030D-6E8A-4147-A177-3AD203B41FA5}">
                      <a16:colId xmlns:a16="http://schemas.microsoft.com/office/drawing/2014/main" val="1404484050"/>
                    </a:ext>
                  </a:extLst>
                </a:gridCol>
              </a:tblGrid>
              <a:tr h="35873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Visitor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05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VisitorID</a:t>
                      </a:r>
                      <a:endParaRPr lang="en-US" err="1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481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Vis_first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44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Vis_last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947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75423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Visit_time</a:t>
                      </a:r>
                      <a:endParaRPr lang="en-US" err="1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94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Patient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384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61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4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A09E2-87C5-2C86-FD8E-A16143CC7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3966"/>
          </a:xfrm>
        </p:spPr>
        <p:txBody>
          <a:bodyPr>
            <a:normAutofit/>
          </a:bodyPr>
          <a:lstStyle/>
          <a:p>
            <a:r>
              <a:rPr lang="en-US" sz="30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Entities and Attributes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78A14-5E5B-87BB-D69D-E230B6C5C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668" y="1143990"/>
            <a:ext cx="2123705" cy="46097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latin typeface="Times New Roman"/>
                <a:cs typeface="Times New Roman"/>
              </a:rPr>
              <a:t>5. Disease</a:t>
            </a: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99F3D39-F640-2BC3-B0F2-B31643FB9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559483"/>
              </p:ext>
            </p:extLst>
          </p:nvPr>
        </p:nvGraphicFramePr>
        <p:xfrm>
          <a:off x="1504207" y="1583376"/>
          <a:ext cx="1798003" cy="2622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003">
                  <a:extLst>
                    <a:ext uri="{9D8B030D-6E8A-4147-A177-3AD203B41FA5}">
                      <a16:colId xmlns:a16="http://schemas.microsoft.com/office/drawing/2014/main" val="2045229967"/>
                    </a:ext>
                  </a:extLst>
                </a:gridCol>
              </a:tblGrid>
              <a:tr h="364229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/>
                        </a:rPr>
                        <a:t>Disease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559790"/>
                  </a:ext>
                </a:extLst>
              </a:tr>
              <a:tr h="3763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Times New Roman"/>
                        </a:rPr>
                        <a:t>DiseaseID</a:t>
                      </a:r>
                      <a:endParaRPr lang="en-US" sz="1600" err="1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61659"/>
                  </a:ext>
                </a:extLst>
              </a:tr>
              <a:tr h="376371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Disease_name</a:t>
                      </a:r>
                      <a:endParaRPr lang="en-US" sz="1600" err="1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839537"/>
                  </a:ext>
                </a:extLst>
              </a:tr>
              <a:tr h="376371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Treatment</a:t>
                      </a:r>
                      <a:endParaRPr lang="en-US" sz="1600" err="1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073350"/>
                  </a:ext>
                </a:extLst>
              </a:tr>
              <a:tr h="376371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/>
                        </a:rPr>
                        <a:t>Prescription_by</a:t>
                      </a:r>
                      <a:endParaRPr lang="en-US" sz="1600" err="1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153053"/>
                  </a:ext>
                </a:extLst>
              </a:tr>
              <a:tr h="3763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Times New Roman"/>
                        </a:rPr>
                        <a:t>Drugs</a:t>
                      </a:r>
                      <a:endParaRPr lang="en-US" sz="1600" err="1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245344"/>
                  </a:ext>
                </a:extLst>
              </a:tr>
              <a:tr h="3763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latin typeface="Times New Roman"/>
                        </a:rPr>
                        <a:t>Doctor_ID</a:t>
                      </a:r>
                      <a:endParaRPr lang="en-US" sz="1600" err="1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2433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3B35E2-F5D4-DA3B-237F-FF2B4731C086}"/>
              </a:ext>
            </a:extLst>
          </p:cNvPr>
          <p:cNvSpPr txBox="1"/>
          <p:nvPr/>
        </p:nvSpPr>
        <p:spPr>
          <a:xfrm>
            <a:off x="4552207" y="1039091"/>
            <a:ext cx="17689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latin typeface="Times New Roman"/>
                <a:cs typeface="Calibri"/>
              </a:rPr>
              <a:t>6.Room</a:t>
            </a:r>
            <a:endParaRPr lang="en-US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E041A4FB-6B18-D8CF-557B-0EC7943E9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60683"/>
              </p:ext>
            </p:extLst>
          </p:nvPr>
        </p:nvGraphicFramePr>
        <p:xfrm>
          <a:off x="4562102" y="1583376"/>
          <a:ext cx="196682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824">
                  <a:extLst>
                    <a:ext uri="{9D8B030D-6E8A-4147-A177-3AD203B41FA5}">
                      <a16:colId xmlns:a16="http://schemas.microsoft.com/office/drawing/2014/main" val="1404484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05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>
                          <a:latin typeface="Times New Roman"/>
                        </a:rPr>
                        <a:t>RoomID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481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>
                          <a:latin typeface="Times New Roman"/>
                        </a:rPr>
                        <a:t>Room_num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44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Building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947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754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>
                          <a:latin typeface="Times New Roman"/>
                        </a:rPr>
                        <a:t>PatientID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38442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0DB8F76-A502-DBD1-B508-A388E35C2937}"/>
              </a:ext>
            </a:extLst>
          </p:cNvPr>
          <p:cNvSpPr txBox="1"/>
          <p:nvPr/>
        </p:nvSpPr>
        <p:spPr>
          <a:xfrm>
            <a:off x="7976259" y="969818"/>
            <a:ext cx="176892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Times New Roman"/>
                <a:cs typeface="Calibri"/>
              </a:rPr>
              <a:t>7. Address</a:t>
            </a:r>
            <a:endParaRPr lang="en-US" sz="2800">
              <a:latin typeface="Times New Roman"/>
              <a:cs typeface="Times New Roman"/>
            </a:endParaRP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CC84368A-80F4-1317-A35B-62A5FD888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001134"/>
              </p:ext>
            </p:extLst>
          </p:nvPr>
        </p:nvGraphicFramePr>
        <p:xfrm>
          <a:off x="8154387" y="1543792"/>
          <a:ext cx="1966824" cy="2961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6824">
                  <a:extLst>
                    <a:ext uri="{9D8B030D-6E8A-4147-A177-3AD203B41FA5}">
                      <a16:colId xmlns:a16="http://schemas.microsoft.com/office/drawing/2014/main" val="1404484050"/>
                    </a:ext>
                  </a:extLst>
                </a:gridCol>
              </a:tblGrid>
              <a:tr h="35873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/>
                        </a:rPr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056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AddressID</a:t>
                      </a:r>
                      <a:endParaRPr lang="en-US" err="1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481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Street_name</a:t>
                      </a:r>
                      <a:endParaRPr lang="en-US" err="1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44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County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947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754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38442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Zipcode</a:t>
                      </a:r>
                      <a:endParaRPr lang="en-US" err="1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40144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Patient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19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19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6C0D1-05A9-B357-68A5-E1F318521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750" y="-714375"/>
            <a:ext cx="6653210" cy="2160706"/>
          </a:xfrm>
        </p:spPr>
        <p:txBody>
          <a:bodyPr>
            <a:normAutofit/>
          </a:bodyPr>
          <a:lstStyle/>
          <a:p>
            <a:pPr algn="ctr"/>
            <a:r>
              <a:rPr lang="en-US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Business rules</a:t>
            </a: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Graphic 6" descr="Hospital First Aid">
            <a:extLst>
              <a:ext uri="{FF2B5EF4-FFF2-40B4-BE49-F238E27FC236}">
                <a16:creationId xmlns:a16="http://schemas.microsoft.com/office/drawing/2014/main" id="{F9BA40A9-E497-D99C-EFE2-6E1A83BE8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134" y="1918107"/>
            <a:ext cx="3195204" cy="31952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33B03-3E1D-C575-8C2E-8D1082E73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7750" y="1057275"/>
            <a:ext cx="7059449" cy="5586413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One patient can have one doctor (one to one)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One doctor can have many patients (one to many)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One patient can be allotted one room (one to one)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One room can have many patients (One to many)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Each patient can have more than one disease but at least one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Same disease can be for different patients (One to many)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One patient can have one address (One to one)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One address can be for one or many patients (One to many)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One patient can have one nurse (One to one)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One nurse can handle different patients (One to many)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One patient has many visitors (One to many)</a:t>
            </a:r>
          </a:p>
          <a:p>
            <a:pPr>
              <a:buFont typeface="Wingdings" pitchFamily="2" charset="2"/>
              <a:buChar char="Ø"/>
            </a:pPr>
            <a:r>
              <a:rPr lang="en-US" sz="2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One visitor is only for one person (one to one)</a:t>
            </a: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91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F7A38-34FF-F6EF-2518-F9A6ACEEB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0046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Times New Roman"/>
                <a:cs typeface="Times New Roman"/>
              </a:rPr>
              <a:t>Data Dictionary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6D128E-3048-A2E1-C925-3E6D025AD8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953451"/>
              </p:ext>
            </p:extLst>
          </p:nvPr>
        </p:nvGraphicFramePr>
        <p:xfrm>
          <a:off x="206830" y="1135515"/>
          <a:ext cx="3548741" cy="459718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14399">
                  <a:extLst>
                    <a:ext uri="{9D8B030D-6E8A-4147-A177-3AD203B41FA5}">
                      <a16:colId xmlns:a16="http://schemas.microsoft.com/office/drawing/2014/main" val="2098835428"/>
                    </a:ext>
                  </a:extLst>
                </a:gridCol>
                <a:gridCol w="1317171">
                  <a:extLst>
                    <a:ext uri="{9D8B030D-6E8A-4147-A177-3AD203B41FA5}">
                      <a16:colId xmlns:a16="http://schemas.microsoft.com/office/drawing/2014/main" val="3429601771"/>
                    </a:ext>
                  </a:extLst>
                </a:gridCol>
                <a:gridCol w="1317171">
                  <a:extLst>
                    <a:ext uri="{9D8B030D-6E8A-4147-A177-3AD203B41FA5}">
                      <a16:colId xmlns:a16="http://schemas.microsoft.com/office/drawing/2014/main" val="4098029051"/>
                    </a:ext>
                  </a:extLst>
                </a:gridCol>
              </a:tblGrid>
              <a:tr h="472152">
                <a:tc rowSpan="6"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fontAlgn="t"/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algn="ctr" rtl="0" fontAlgn="base"/>
                      <a:r>
                        <a:rPr lang="en-US" sz="1200" b="1">
                          <a:effectLst/>
                          <a:latin typeface="Times New Roman"/>
                        </a:rPr>
                        <a:t>Patient Table </a:t>
                      </a:r>
                      <a:endParaRPr lang="en-US" sz="1200" b="1" i="0">
                        <a:effectLst/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800" b="1">
                          <a:effectLst/>
                          <a:latin typeface="Times New Roman"/>
                        </a:rPr>
                        <a:t>Term</a:t>
                      </a:r>
                      <a:r>
                        <a:rPr lang="en-US" sz="1800" b="0">
                          <a:effectLst/>
                          <a:latin typeface="Times New Roman"/>
                        </a:rPr>
                        <a:t> </a:t>
                      </a:r>
                      <a:endParaRPr lang="en-US" sz="18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800" b="1">
                          <a:effectLst/>
                          <a:latin typeface="Times New Roman"/>
                        </a:rPr>
                        <a:t>Description</a:t>
                      </a:r>
                      <a:r>
                        <a:rPr lang="en-US" sz="1800" b="0">
                          <a:effectLst/>
                          <a:latin typeface="Times New Roman"/>
                        </a:rPr>
                        <a:t> </a:t>
                      </a:r>
                      <a:endParaRPr lang="en-US" sz="18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494877"/>
                  </a:ext>
                </a:extLst>
              </a:tr>
              <a:tr h="849874">
                <a:tc vMerge="1"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</a:endParaRPr>
                    </a:p>
                    <a:p>
                      <a:pPr algn="l" rtl="0" fontAlgn="base"/>
                      <a:r>
                        <a:rPr lang="en-US" sz="1200" b="0" i="0">
                          <a:effectLst/>
                          <a:latin typeface="Times New Roman" panose="02020603050405020304" pitchFamily="18" charset="0"/>
                        </a:rPr>
                        <a:t>Patient Table </a:t>
                      </a:r>
                      <a:endParaRPr lang="en-US" sz="1200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 err="1">
                          <a:effectLst/>
                          <a:latin typeface="Times New Roman"/>
                        </a:rPr>
                        <a:t>First_name</a:t>
                      </a:r>
                      <a:r>
                        <a:rPr lang="en-US" sz="1200" b="0">
                          <a:effectLst/>
                          <a:latin typeface="Times New Roman"/>
                        </a:rPr>
                        <a:t> </a:t>
                      </a:r>
                      <a:endParaRPr lang="en-US" sz="12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  <a:latin typeface="Times New Roman"/>
                        </a:rPr>
                        <a:t>First name of the patient </a:t>
                      </a:r>
                    </a:p>
                    <a:p>
                      <a:pPr algn="l" rtl="0" fontAlgn="base"/>
                      <a:endParaRPr lang="en-US" sz="12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64180"/>
                  </a:ext>
                </a:extLst>
              </a:tr>
              <a:tr h="8498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 err="1">
                          <a:effectLst/>
                          <a:latin typeface="Times New Roman"/>
                        </a:rPr>
                        <a:t>Last_name</a:t>
                      </a:r>
                      <a:r>
                        <a:rPr lang="en-US" sz="1200" b="0">
                          <a:effectLst/>
                          <a:latin typeface="Times New Roman"/>
                        </a:rPr>
                        <a:t> </a:t>
                      </a:r>
                      <a:endParaRPr lang="en-US" sz="12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  <a:latin typeface="Times New Roman"/>
                        </a:rPr>
                        <a:t>Last name of the patient </a:t>
                      </a:r>
                    </a:p>
                    <a:p>
                      <a:pPr algn="l" rtl="0" fontAlgn="base"/>
                      <a:endParaRPr lang="en-US" sz="12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820898"/>
                  </a:ext>
                </a:extLst>
              </a:tr>
              <a:tr h="6610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  <a:latin typeface="Times New Roman"/>
                        </a:rPr>
                        <a:t>Phone </a:t>
                      </a:r>
                    </a:p>
                    <a:p>
                      <a:pPr algn="l" rtl="0" fontAlgn="base"/>
                      <a:endParaRPr lang="en-US" sz="12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endParaRPr lang="en-US" sz="12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720315"/>
                  </a:ext>
                </a:extLst>
              </a:tr>
              <a:tr h="6610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  <a:latin typeface="Times New Roman"/>
                        </a:rPr>
                        <a:t>Insurance </a:t>
                      </a:r>
                    </a:p>
                    <a:p>
                      <a:pPr algn="l" rtl="0" fontAlgn="base"/>
                      <a:endParaRPr lang="en-US" sz="12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endParaRPr lang="en-US" sz="12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5812787"/>
                  </a:ext>
                </a:extLst>
              </a:tr>
              <a:tr h="6610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 err="1">
                          <a:effectLst/>
                          <a:latin typeface="Times New Roman"/>
                        </a:rPr>
                        <a:t>Date_of_birth</a:t>
                      </a:r>
                      <a:r>
                        <a:rPr lang="en-US" sz="1200" b="0">
                          <a:effectLst/>
                          <a:latin typeface="Times New Roman"/>
                        </a:rPr>
                        <a:t> </a:t>
                      </a:r>
                    </a:p>
                    <a:p>
                      <a:pPr algn="l" rtl="0" fontAlgn="base"/>
                      <a:endParaRPr lang="en-US" sz="12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 sz="120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endParaRPr lang="en-US" sz="1200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4646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2FF8C5C-84E3-E7CF-F659-045788E51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24466"/>
              </p:ext>
            </p:extLst>
          </p:nvPr>
        </p:nvGraphicFramePr>
        <p:xfrm>
          <a:off x="4256314" y="1135512"/>
          <a:ext cx="3396342" cy="387191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32114">
                  <a:extLst>
                    <a:ext uri="{9D8B030D-6E8A-4147-A177-3AD203B41FA5}">
                      <a16:colId xmlns:a16="http://schemas.microsoft.com/office/drawing/2014/main" val="1462750314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1041616159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3432057987"/>
                    </a:ext>
                  </a:extLst>
                </a:gridCol>
              </a:tblGrid>
              <a:tr h="679820">
                <a:tc rowSpan="4"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1">
                          <a:effectLst/>
                          <a:latin typeface="Times New Roman"/>
                        </a:rPr>
                        <a:t>Doctor Table </a:t>
                      </a:r>
                      <a:endParaRPr lang="en-US" b="1" i="0">
                        <a:effectLst/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b="0">
                          <a:effectLst/>
                          <a:latin typeface="Times New Roman"/>
                        </a:rPr>
                        <a:t>Term</a:t>
                      </a:r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b="0">
                          <a:effectLst/>
                          <a:latin typeface="Times New Roman"/>
                        </a:rPr>
                        <a:t>Description</a:t>
                      </a:r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351209"/>
                  </a:ext>
                </a:extLst>
              </a:tr>
              <a:tr h="938852">
                <a:tc vMerge="1"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</a:rPr>
                        <a:t>Doctor Table </a:t>
                      </a:r>
                      <a:endParaRPr lang="en-US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 err="1">
                          <a:effectLst/>
                          <a:latin typeface="Times New Roman"/>
                        </a:rPr>
                        <a:t>Doc_firstname</a:t>
                      </a:r>
                      <a:r>
                        <a:rPr lang="en-US" sz="1200" b="0">
                          <a:effectLst/>
                          <a:latin typeface="Times New Roman"/>
                        </a:rPr>
                        <a:t> </a:t>
                      </a:r>
                      <a:endParaRPr lang="en-US" b="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  <a:latin typeface="Times New Roman"/>
                        </a:rPr>
                        <a:t>First name of the doctor </a:t>
                      </a:r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228464"/>
                  </a:ext>
                </a:extLst>
              </a:tr>
              <a:tr h="938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 err="1">
                          <a:effectLst/>
                          <a:latin typeface="Times New Roman"/>
                        </a:rPr>
                        <a:t>Doc_lastname</a:t>
                      </a:r>
                      <a:r>
                        <a:rPr lang="en-US" sz="1200" b="0">
                          <a:effectLst/>
                          <a:latin typeface="Times New Roman"/>
                        </a:rPr>
                        <a:t> </a:t>
                      </a:r>
                      <a:endParaRPr lang="en-US" b="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  <a:latin typeface="Times New Roman"/>
                        </a:rPr>
                        <a:t>Last name of the doctor </a:t>
                      </a:r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85866"/>
                  </a:ext>
                </a:extLst>
              </a:tr>
              <a:tr h="13143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  <a:latin typeface="Times New Roman"/>
                        </a:rPr>
                        <a:t>Department </a:t>
                      </a:r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  <a:latin typeface="Times New Roman"/>
                        </a:rPr>
                        <a:t>Department to which the doctor belongs </a:t>
                      </a:r>
                      <a:endParaRPr lang="en-US" b="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94064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326A946-260A-EFD3-4AA9-E1AF49860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244960"/>
              </p:ext>
            </p:extLst>
          </p:nvPr>
        </p:nvGraphicFramePr>
        <p:xfrm>
          <a:off x="7946571" y="1111601"/>
          <a:ext cx="3777343" cy="3045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651">
                  <a:extLst>
                    <a:ext uri="{9D8B030D-6E8A-4147-A177-3AD203B41FA5}">
                      <a16:colId xmlns:a16="http://schemas.microsoft.com/office/drawing/2014/main" val="1462750314"/>
                    </a:ext>
                  </a:extLst>
                </a:gridCol>
                <a:gridCol w="1184316">
                  <a:extLst>
                    <a:ext uri="{9D8B030D-6E8A-4147-A177-3AD203B41FA5}">
                      <a16:colId xmlns:a16="http://schemas.microsoft.com/office/drawing/2014/main" val="1041616159"/>
                    </a:ext>
                  </a:extLst>
                </a:gridCol>
                <a:gridCol w="1533376">
                  <a:extLst>
                    <a:ext uri="{9D8B030D-6E8A-4147-A177-3AD203B41FA5}">
                      <a16:colId xmlns:a16="http://schemas.microsoft.com/office/drawing/2014/main" val="3432057987"/>
                    </a:ext>
                  </a:extLst>
                </a:gridCol>
              </a:tblGrid>
              <a:tr h="690174">
                <a:tc rowSpan="3"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1">
                          <a:effectLst/>
                          <a:latin typeface="Times New Roman"/>
                        </a:rPr>
                        <a:t>Nurse table </a:t>
                      </a:r>
                      <a:endParaRPr lang="en-US" b="1" i="0">
                        <a:effectLst/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b="0" i="0">
                          <a:effectLst/>
                          <a:latin typeface="Times New Roman"/>
                        </a:rPr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b="0" i="0">
                          <a:effectLst/>
                          <a:latin typeface="Times New Roman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378131"/>
                  </a:ext>
                </a:extLst>
              </a:tr>
              <a:tr h="953152">
                <a:tc vMerge="1"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</a:rPr>
                        <a:t>Nurse table </a:t>
                      </a:r>
                      <a:endParaRPr lang="en-US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 err="1">
                          <a:effectLst/>
                          <a:latin typeface="Times New Roman"/>
                        </a:rPr>
                        <a:t>Nur_firstname</a:t>
                      </a:r>
                      <a:r>
                        <a:rPr lang="en-US" sz="1200" b="0">
                          <a:effectLst/>
                          <a:latin typeface="Times New Roman"/>
                        </a:rPr>
                        <a:t> </a:t>
                      </a:r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  <a:latin typeface="Times New Roman"/>
                        </a:rPr>
                        <a:t>First name of the attending nurse </a:t>
                      </a:r>
                      <a:endParaRPr lang="en-US" b="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228464"/>
                  </a:ext>
                </a:extLst>
              </a:tr>
              <a:tr h="13489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 err="1">
                          <a:effectLst/>
                          <a:latin typeface="Times New Roman"/>
                        </a:rPr>
                        <a:t>Nur_lastname</a:t>
                      </a:r>
                      <a:r>
                        <a:rPr lang="en-US" sz="1200" b="0">
                          <a:effectLst/>
                          <a:latin typeface="Times New Roman"/>
                        </a:rPr>
                        <a:t>  </a:t>
                      </a:r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  <a:latin typeface="Times New Roman"/>
                        </a:rPr>
                        <a:t>Last name of the attending nurse </a:t>
                      </a:r>
                      <a:endParaRPr lang="en-US" b="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785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48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7147E8C-21BC-7091-6001-CB9793809E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568614"/>
              </p:ext>
            </p:extLst>
          </p:nvPr>
        </p:nvGraphicFramePr>
        <p:xfrm>
          <a:off x="152400" y="791480"/>
          <a:ext cx="3646715" cy="51847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34143">
                  <a:extLst>
                    <a:ext uri="{9D8B030D-6E8A-4147-A177-3AD203B41FA5}">
                      <a16:colId xmlns:a16="http://schemas.microsoft.com/office/drawing/2014/main" val="595699963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1400629211"/>
                    </a:ext>
                  </a:extLst>
                </a:gridCol>
                <a:gridCol w="1404258">
                  <a:extLst>
                    <a:ext uri="{9D8B030D-6E8A-4147-A177-3AD203B41FA5}">
                      <a16:colId xmlns:a16="http://schemas.microsoft.com/office/drawing/2014/main" val="2954037575"/>
                    </a:ext>
                  </a:extLst>
                </a:gridCol>
              </a:tblGrid>
              <a:tr h="1072030">
                <a:tc rowSpan="5"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1">
                          <a:effectLst/>
                          <a:latin typeface="Times New Roman"/>
                        </a:rPr>
                        <a:t>Visitor table </a:t>
                      </a:r>
                      <a:endParaRPr lang="en-US" b="1" i="0">
                        <a:effectLst/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b="0">
                          <a:effectLst/>
                          <a:latin typeface="Times New Roman"/>
                        </a:rPr>
                        <a:t>Terms</a:t>
                      </a:r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b="0">
                          <a:effectLst/>
                          <a:latin typeface="Times New Roman"/>
                        </a:rPr>
                        <a:t>Description</a:t>
                      </a:r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562022"/>
                  </a:ext>
                </a:extLst>
              </a:tr>
              <a:tr h="1072030">
                <a:tc vMerge="1"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</a:rPr>
                        <a:t>Visitor table </a:t>
                      </a:r>
                      <a:endParaRPr lang="en-US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 err="1">
                          <a:effectLst/>
                          <a:latin typeface="Times New Roman"/>
                        </a:rPr>
                        <a:t>Vis_firstname</a:t>
                      </a:r>
                      <a:r>
                        <a:rPr lang="en-US" sz="1200" b="0">
                          <a:effectLst/>
                          <a:latin typeface="Times New Roman"/>
                        </a:rPr>
                        <a:t> </a:t>
                      </a:r>
                      <a:endParaRPr lang="en-US" b="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  <a:latin typeface="Times New Roman"/>
                        </a:rPr>
                        <a:t>First name of the visitor </a:t>
                      </a:r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006780"/>
                  </a:ext>
                </a:extLst>
              </a:tr>
              <a:tr h="10720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 err="1">
                          <a:effectLst/>
                          <a:latin typeface="Times New Roman"/>
                        </a:rPr>
                        <a:t>Vis_lastname</a:t>
                      </a:r>
                      <a:r>
                        <a:rPr lang="en-US" sz="1200" b="0">
                          <a:effectLst/>
                          <a:latin typeface="Times New Roman"/>
                        </a:rPr>
                        <a:t>:  </a:t>
                      </a:r>
                      <a:endParaRPr lang="en-US" b="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  <a:latin typeface="Times New Roman"/>
                        </a:rPr>
                        <a:t>Last name of the visitor </a:t>
                      </a:r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977554"/>
                  </a:ext>
                </a:extLst>
              </a:tr>
              <a:tr h="10720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  <a:latin typeface="Times New Roman"/>
                        </a:rPr>
                        <a:t>Relation:  </a:t>
                      </a:r>
                      <a:endParaRPr lang="en-US" b="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  <a:latin typeface="Times New Roman"/>
                        </a:rPr>
                        <a:t>Visitors’ relation to the patient </a:t>
                      </a:r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81118"/>
                  </a:ext>
                </a:extLst>
              </a:tr>
              <a:tr h="8966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 err="1">
                          <a:effectLst/>
                          <a:latin typeface="Times New Roman"/>
                        </a:rPr>
                        <a:t>Visit_time</a:t>
                      </a:r>
                      <a:r>
                        <a:rPr lang="en-US" sz="1200" b="0">
                          <a:effectLst/>
                          <a:latin typeface="Times New Roman"/>
                        </a:rPr>
                        <a:t>:  </a:t>
                      </a:r>
                      <a:endParaRPr lang="en-US" b="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  <a:latin typeface="Times New Roman"/>
                        </a:rPr>
                        <a:t>Time of visitation </a:t>
                      </a:r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81641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34BDF0-B382-7D8D-0AEE-3F7D638257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3579425"/>
              </p:ext>
            </p:extLst>
          </p:nvPr>
        </p:nvGraphicFramePr>
        <p:xfrm>
          <a:off x="4103914" y="791482"/>
          <a:ext cx="3331029" cy="433569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68829">
                  <a:extLst>
                    <a:ext uri="{9D8B030D-6E8A-4147-A177-3AD203B41FA5}">
                      <a16:colId xmlns:a16="http://schemas.microsoft.com/office/drawing/2014/main" val="59569996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40062921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58214710"/>
                    </a:ext>
                  </a:extLst>
                </a:gridCol>
              </a:tblGrid>
              <a:tr h="1387421">
                <a:tc rowSpan="3"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1">
                          <a:effectLst/>
                          <a:latin typeface="Times New Roman"/>
                        </a:rPr>
                        <a:t>Disease table </a:t>
                      </a:r>
                      <a:endParaRPr lang="en-US" b="1" i="0">
                        <a:effectLst/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b="0">
                          <a:effectLst/>
                          <a:latin typeface="Times New Roman"/>
                        </a:rPr>
                        <a:t>Terms</a:t>
                      </a:r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b="0">
                          <a:effectLst/>
                          <a:latin typeface="Times New Roman"/>
                        </a:rPr>
                        <a:t>Description</a:t>
                      </a:r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1671938"/>
                  </a:ext>
                </a:extLst>
              </a:tr>
              <a:tr h="1387421">
                <a:tc vMerge="1"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</a:rPr>
                        <a:t>Disease table </a:t>
                      </a:r>
                      <a:endParaRPr lang="en-US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  <a:latin typeface="Times New Roman"/>
                        </a:rPr>
                        <a:t>Treatment </a:t>
                      </a:r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  <a:latin typeface="Times New Roman"/>
                        </a:rPr>
                        <a:t>Treatment for the disease by doctor </a:t>
                      </a:r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006780"/>
                  </a:ext>
                </a:extLst>
              </a:tr>
              <a:tr h="15608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 err="1">
                          <a:effectLst/>
                          <a:latin typeface="Times New Roman"/>
                        </a:rPr>
                        <a:t>Prescription_by</a:t>
                      </a:r>
                      <a:r>
                        <a:rPr lang="en-US" sz="1200" b="0">
                          <a:effectLst/>
                          <a:latin typeface="Times New Roman"/>
                        </a:rPr>
                        <a:t>  </a:t>
                      </a:r>
                      <a:endParaRPr lang="en-US" b="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  <a:latin typeface="Times New Roman"/>
                        </a:rPr>
                        <a:t>Person/doctor who prescribed the drug/treatment </a:t>
                      </a:r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97755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E6585C0-C426-C13E-3D7F-AD670C0B8D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7928333"/>
              </p:ext>
            </p:extLst>
          </p:nvPr>
        </p:nvGraphicFramePr>
        <p:xfrm>
          <a:off x="7685314" y="791481"/>
          <a:ext cx="4038600" cy="343189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595699963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140062921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158214710"/>
                    </a:ext>
                  </a:extLst>
                </a:gridCol>
              </a:tblGrid>
              <a:tr h="892986">
                <a:tc rowSpan="4"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1">
                          <a:effectLst/>
                          <a:latin typeface="Times New Roman"/>
                        </a:rPr>
                        <a:t>Room Table </a:t>
                      </a:r>
                      <a:endParaRPr lang="en-US" b="1" i="0">
                        <a:effectLst/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b="0">
                          <a:effectLst/>
                          <a:latin typeface="Times New Roman"/>
                        </a:rPr>
                        <a:t>Terms</a:t>
                      </a:r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b="0">
                          <a:effectLst/>
                          <a:latin typeface="Times New Roman"/>
                        </a:rPr>
                        <a:t>Description</a:t>
                      </a:r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288208"/>
                  </a:ext>
                </a:extLst>
              </a:tr>
              <a:tr h="892986">
                <a:tc vMerge="1">
                  <a:txBody>
                    <a:bodyPr/>
                    <a:lstStyle/>
                    <a:p>
                      <a:pPr fontAlgn="t"/>
                      <a:endParaRPr lang="en-US">
                        <a:effectLst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</a:rPr>
                        <a:t>Room Table </a:t>
                      </a:r>
                      <a:endParaRPr lang="en-US" b="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 err="1">
                          <a:effectLst/>
                          <a:latin typeface="Times New Roman"/>
                        </a:rPr>
                        <a:t>Room_num</a:t>
                      </a:r>
                      <a:r>
                        <a:rPr lang="en-US" sz="1200" b="0">
                          <a:effectLst/>
                          <a:latin typeface="Times New Roman"/>
                        </a:rPr>
                        <a:t> </a:t>
                      </a:r>
                      <a:endParaRPr lang="en-US" b="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006780"/>
                  </a:ext>
                </a:extLst>
              </a:tr>
              <a:tr h="7469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  <a:latin typeface="Times New Roman"/>
                        </a:rPr>
                        <a:t>building </a:t>
                      </a:r>
                      <a:endParaRPr lang="en-US" b="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977554"/>
                  </a:ext>
                </a:extLst>
              </a:tr>
              <a:tr h="7469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r>
                        <a:rPr lang="en-US" sz="1200" b="0">
                          <a:effectLst/>
                          <a:latin typeface="Times New Roman"/>
                        </a:rPr>
                        <a:t>Block </a:t>
                      </a:r>
                      <a:endParaRPr lang="en-US" b="0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US">
                        <a:effectLst/>
                        <a:latin typeface="Times New Roman"/>
                      </a:endParaRPr>
                    </a:p>
                    <a:p>
                      <a:pPr algn="l" rtl="0" fontAlgn="base"/>
                      <a:endParaRPr lang="en-US" b="0" i="0">
                        <a:effectLst/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81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48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INFO 5707   Data Modeling for Information Professionals   </vt:lpstr>
      <vt:lpstr>PowerPoint Presentation</vt:lpstr>
      <vt:lpstr>PowerPoint Presentation</vt:lpstr>
      <vt:lpstr>PowerPoint Presentation</vt:lpstr>
      <vt:lpstr>Entities and Attributes</vt:lpstr>
      <vt:lpstr>Entities and Attributes</vt:lpstr>
      <vt:lpstr>Business rules</vt:lpstr>
      <vt:lpstr>Data Dictionary</vt:lpstr>
      <vt:lpstr>PowerPoint Presentation</vt:lpstr>
      <vt:lpstr>ERD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 5707 - Data Modeling for Information Professionals Final Project Report Hospital Database </dc:title>
  <dc:creator>Prajwal Panchmahalkar</dc:creator>
  <cp:revision>5</cp:revision>
  <dcterms:created xsi:type="dcterms:W3CDTF">2022-12-07T03:24:03Z</dcterms:created>
  <dcterms:modified xsi:type="dcterms:W3CDTF">2024-07-14T03:49:27Z</dcterms:modified>
</cp:coreProperties>
</file>